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3" r:id="rId3"/>
    <p:sldMasterId id="2147483655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0" r:id="rId6"/>
    <p:sldId id="281" r:id="rId7"/>
    <p:sldId id="286" r:id="rId8"/>
    <p:sldId id="288" r:id="rId9"/>
    <p:sldId id="257" r:id="rId10"/>
    <p:sldId id="287" r:id="rId11"/>
    <p:sldId id="276" r:id="rId12"/>
    <p:sldId id="258" r:id="rId13"/>
    <p:sldId id="260" r:id="rId14"/>
    <p:sldId id="289" r:id="rId15"/>
    <p:sldId id="259" r:id="rId16"/>
    <p:sldId id="263" r:id="rId17"/>
    <p:sldId id="264" r:id="rId18"/>
    <p:sldId id="269" r:id="rId19"/>
    <p:sldId id="268" r:id="rId20"/>
    <p:sldId id="273" r:id="rId21"/>
    <p:sldId id="272" r:id="rId22"/>
    <p:sldId id="267" r:id="rId23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couffe Alain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2D3"/>
    <a:srgbClr val="D2223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22" autoAdjust="0"/>
  </p:normalViewPr>
  <p:slideViewPr>
    <p:cSldViewPr>
      <p:cViewPr varScale="1">
        <p:scale>
          <a:sx n="102" d="100"/>
          <a:sy n="102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6D83750-49C4-4556-A449-689B9385AEE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9655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9C8F701-9769-4D88-BFEC-78447A3280C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635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BEF33C-5564-47B7-B4D5-671FDADEE0BE}" type="slidenum">
              <a:rPr lang="fr-FR" altLang="fr-FR"/>
              <a:pPr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676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emf"/><Relationship Id="rId3" Type="http://schemas.openxmlformats.org/officeDocument/2006/relationships/image" Target="../media/image10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emf"/><Relationship Id="rId3" Type="http://schemas.openxmlformats.org/officeDocument/2006/relationships/image" Target="../media/image10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r="32353"/>
          <a:stretch>
            <a:fillRect/>
          </a:stretch>
        </p:blipFill>
        <p:spPr bwMode="auto">
          <a:xfrm>
            <a:off x="0" y="1844675"/>
            <a:ext cx="91440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2313"/>
            <a:ext cx="1941513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/>
            </a:lvl1pPr>
          </a:lstStyle>
          <a:p>
            <a:pPr lvl="0"/>
            <a:r>
              <a:rPr lang="fr-FR" altLang="fr-FR" noProof="0"/>
              <a:t>Modifiez le style du titre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B2B2B2"/>
                </a:solidFill>
              </a:defRPr>
            </a:lvl1pPr>
          </a:lstStyle>
          <a:p>
            <a:pPr lvl="0"/>
            <a:r>
              <a:rPr lang="fr-FR" altLang="fr-FR" noProof="0"/>
              <a:t>Modifiez le style des sous-titres du masque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EC3CDF-1D7E-407A-BF0B-C2A4A61EBD20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3062CCC-9B8E-4AA1-BD37-1A388F504A9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219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954D-73F4-4ED8-9B61-3BBDEFF2ABB9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3760B-86BE-4C29-92EE-949930C5A61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172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135F-009B-49BD-AEB8-8111D1437371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6EC5F-D84A-412D-908A-D9893923DD2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539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2" r="52274"/>
          <a:stretch>
            <a:fillRect/>
          </a:stretch>
        </p:blipFill>
        <p:spPr bwMode="auto">
          <a:xfrm>
            <a:off x="0" y="1789113"/>
            <a:ext cx="91471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2313"/>
            <a:ext cx="1941513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/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B2B2B2"/>
                </a:solidFill>
              </a:defRPr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0A5BDD-F506-46C1-83E1-859555D82E7E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A892FB2B-DBDB-4F92-B608-18AB9613B18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898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9BA1-1A7C-425E-BFDA-B6C0B1A2309F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A0587-AD30-4270-AB5B-BF2D932D455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763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F537-D33A-46A0-A10B-8791EF41F3EC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EFEE1-5759-427E-A305-82EA9F12175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451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40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D9CF-42C5-4AFE-B14F-AF0BD27A96DC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26D74-9C67-4031-A47C-ECD6B5DFA92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4273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83726-83AC-4D7D-B4C1-657BC49AC920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5181E-75EF-49FA-8998-F71CFC39980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863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C2BFF-E77E-4D7F-9C99-CFEBEEA38580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3011A-7371-4450-BC15-5BF0E784E58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632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CE40-9B00-4FF6-BBD4-21DDF6B578AE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E5BB4-ADDF-41FA-B347-99DF65E13E1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0691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EE176-AA62-408B-BA8B-49AD3EE17CDB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9A60-C366-4A64-9A0F-52CA3B196BF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850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3BF1-2D2F-4252-9BB8-40023908BEDC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BF863-98AE-4DC0-A3A0-BDF9A52886D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3544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BB28-D6A3-4187-800E-35ACE9CDD728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70856-C9BD-4175-A3C7-31AC70858AC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2038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20F8E-CE5F-4B78-A606-462788FEE3D1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3C454-BA0D-470B-BABB-7745CEAC833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977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98FC2-0A1F-4F48-8CE3-F900B9FC50E5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6D565-D47C-4F5A-9490-7F280009194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6474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1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4" r="23776"/>
          <a:stretch>
            <a:fillRect/>
          </a:stretch>
        </p:blipFill>
        <p:spPr bwMode="auto">
          <a:xfrm>
            <a:off x="0" y="1801813"/>
            <a:ext cx="91440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2313"/>
            <a:ext cx="1941513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/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B2B2B2"/>
                </a:solidFill>
              </a:defRPr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60322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BD4BA-7600-4218-A50B-A100E70D1218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F6235-FC5C-4BF5-8CB7-DB0F6DE2A95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2395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F3E6F-3355-4211-AA2E-F64660115D4A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A17A8-CEDD-499A-BE84-5020DA6BBFE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50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40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C8C0-2772-414A-A4C1-95A12F80D9E7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28EE-6904-4D25-9D78-AB3C7CD091F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3551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A813F-F7D3-4CBD-BE80-E427BEDD8621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FC08A-B427-4052-9B55-BA67783DED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5856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70A79-1219-4051-9A17-6C2B4BD3CA5E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73412-3BF6-4ABC-B1B0-C3C43E6CDAD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7006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7CC0-CBB1-4585-81D4-886EDC2B8432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E00FE-07DD-4105-BEB2-E8E18FF4C83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074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9EDD-FC45-412E-ABCA-56D0E285315C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E7F20-0ACD-4D29-9819-F5626CD1748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0968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B6736-A5EF-438E-9BDA-53E2EB826258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F42BC-B53D-4075-AC79-DC674A68F48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4420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88FA-8A9E-4878-8562-A11301BEA382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1CF26-53A7-4D43-A6D0-8C094B7F640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0376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B591-A32B-4339-8593-FAE249225EF5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9B7D0-7A4E-4E23-9D7F-1696780664A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0037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B50D-4E68-4D8E-A623-6451FFFCAD5F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662B7-87CC-469B-A6F9-4D649124A92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711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2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4" r="23776"/>
          <a:stretch>
            <a:fillRect/>
          </a:stretch>
        </p:blipFill>
        <p:spPr bwMode="auto">
          <a:xfrm>
            <a:off x="0" y="1801813"/>
            <a:ext cx="91440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971800"/>
            <a:ext cx="233997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0089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1CF0C-3ADC-44D4-80B1-56E0021983FF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1A097-6B0F-47EB-9A2F-43D9FC5867A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2614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FD8BB-8865-4A04-ABFD-949B85EB9E18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3F791-CA20-4EC5-8A17-3568AB9537F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0725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5CBC-FB0E-46D9-8C01-4FC01BE8DBC5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E502E-36FC-4C4C-A8CF-9FD4B0F6387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6017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40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0D56-DF07-40DE-85A9-FC07072A1CA2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2D04F-4E5B-44F7-B9F4-E65A8926A58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4397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8371-6804-422A-8F78-C49035089887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7CC85-74E1-4053-A38D-87D590B30B3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364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4E45C-16F7-43B4-981B-F2A748D85745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A1828-A0C9-40FE-9DD3-0C29E60A59F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9129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7770-B625-4955-BE3F-8AB0F029E5DF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1318-CF9C-42EA-A949-50893D8278B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5997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DCD54-D5B9-4EAD-9F29-094A9624E11C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E0C75-4593-46FA-B440-728C88810CA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6562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0E3D-392E-48D6-828A-BBD0B35D04E2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9818B-8061-46F2-9B30-E0775C70766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1865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208F-6E42-4D1C-981D-FB58A22D8F99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9DD78-F28D-4237-A6D8-5CBA8F95E4C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1677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1B153-F81A-42BA-83DF-DB24C24CB94F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6D3DD-0D4D-4D48-A21F-055041E817B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1795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DD6E7-DBBD-490B-A1A3-1724EFBFF019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E15CA-8A71-4F1E-8908-4B22285859A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29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49E1-12CB-433A-B924-52DB673F83AC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8713D-DE3A-40A2-AECE-DAE43E74F4B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090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9693-BAFB-46F0-A231-9169AABE5299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DF1C6-1060-40D7-A9FE-689689F36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454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3AA6-D641-4534-BE82-995A5024813F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DC735-699B-4D9B-B413-92F40FA88F9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823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F524-37BA-4C71-9832-7B5EFD3F7803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124D0-3459-4EE4-9978-9FDB22844A1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630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88B3-A8FA-404C-9F5B-BB41AE1521C4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D2869-EC87-4465-A742-4EF7D6B96C3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030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4" Type="http://schemas.openxmlformats.org/officeDocument/2006/relationships/image" Target="../media/image1.emf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90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32C3438-2968-4A36-95B0-C96DC9D405BC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690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90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A0311DA-704C-4911-8AEE-584F48AEA47C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-1588" y="5705475"/>
            <a:ext cx="914400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A0000"/>
        </a:buClr>
        <a:buFont typeface="Wingdings" panose="05000000000000000000" pitchFamily="2" charset="2"/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31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1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latin typeface="Arial" charset="0"/>
                <a:ea typeface="+mj-ea"/>
              </a:defRPr>
            </a:lvl1pPr>
          </a:lstStyle>
          <a:p>
            <a:pPr>
              <a:defRPr/>
            </a:pPr>
            <a:fld id="{E338C2CD-D94D-46B4-BA50-6786C33D1D61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5817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B2B2B2"/>
                </a:solidFill>
                <a:latin typeface="Arial" charset="0"/>
                <a:ea typeface="+mj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2B2B2"/>
                </a:solidFill>
                <a:ea typeface="ＭＳ Ｐゴシック" panose="020B0600070205080204" pitchFamily="34" charset="-128"/>
              </a:defRPr>
            </a:lvl1pPr>
          </a:lstStyle>
          <a:p>
            <a:fld id="{3F594B6D-E09B-4BF0-A062-61455836A091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Wingdings" panose="05000000000000000000" pitchFamily="2" charset="2"/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31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1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latin typeface="Arial" charset="0"/>
                <a:ea typeface="+mj-ea"/>
              </a:defRPr>
            </a:lvl1pPr>
          </a:lstStyle>
          <a:p>
            <a:pPr>
              <a:defRPr/>
            </a:pPr>
            <a:fld id="{574A77EF-4544-42C6-8E8E-5A9C1526E032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5817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B2B2B2"/>
                </a:solidFill>
                <a:latin typeface="Arial" charset="0"/>
                <a:ea typeface="+mj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2B2B2"/>
                </a:solidFill>
                <a:ea typeface="ＭＳ Ｐゴシック" panose="020B0600070205080204" pitchFamily="34" charset="-128"/>
              </a:defRPr>
            </a:lvl1pPr>
          </a:lstStyle>
          <a:p>
            <a:fld id="{42EE0415-6FEA-4BB2-B119-30E77EB33BA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Wingdings" panose="05000000000000000000" pitchFamily="2" charset="2"/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31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1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  <a:ea typeface="+mj-ea"/>
              </a:defRPr>
            </a:lvl1pPr>
          </a:lstStyle>
          <a:p>
            <a:pPr>
              <a:defRPr/>
            </a:pPr>
            <a:fld id="{933FF4C0-6579-4BF9-B038-DBD47505E2D2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5817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  <a:ea typeface="+mj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ea typeface="ＭＳ Ｐゴシック" panose="020B0600070205080204" pitchFamily="34" charset="-128"/>
              </a:defRPr>
            </a:lvl1pPr>
          </a:lstStyle>
          <a:p>
            <a:fld id="{898DCBE2-6012-4E26-9B58-13C39C6B1F1A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Wingdings" panose="05000000000000000000" pitchFamily="2" charset="2"/>
        <a:buBlip>
          <a:blip r:embed="rId15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1000logos.net/university-of-central-florida-logo/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Royal_Societ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E50C9391-C295-1EEA-A383-0888DDC6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7" y="6889"/>
            <a:ext cx="7908751" cy="164835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5" y="394212"/>
            <a:ext cx="5256584" cy="2862322"/>
          </a:xfrm>
        </p:spPr>
        <p:txBody>
          <a:bodyPr/>
          <a:lstStyle/>
          <a:p>
            <a:pPr eaLnBrk="1" hangingPunct="1"/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sz="3200" dirty="0">
                <a:solidFill>
                  <a:schemeClr val="tx1"/>
                </a:solidFill>
              </a:rPr>
              <a:t>Adam Smith and </a:t>
            </a:r>
            <a:r>
              <a:rPr lang="fr-FR" altLang="fr-FR" sz="3200" dirty="0" smtClean="0">
                <a:solidFill>
                  <a:schemeClr val="tx1"/>
                </a:solidFill>
              </a:rPr>
              <a:t>Geneva:</a:t>
            </a:r>
            <a:r>
              <a:rPr lang="fr-FR" altLang="fr-FR" sz="3600" dirty="0" smtClean="0">
                <a:solidFill>
                  <a:schemeClr val="tx1"/>
                </a:solidFill>
              </a:rPr>
              <a:t> </a:t>
            </a:r>
            <a:br>
              <a:rPr lang="fr-FR" altLang="fr-FR" sz="3600" dirty="0" smtClean="0">
                <a:solidFill>
                  <a:schemeClr val="tx1"/>
                </a:solidFill>
              </a:rPr>
            </a:br>
            <a:r>
              <a:rPr lang="fr-FR" altLang="fr-FR" sz="3200" dirty="0" err="1" smtClean="0">
                <a:solidFill>
                  <a:schemeClr val="tx1"/>
                </a:solidFill>
              </a:rPr>
              <a:t>Some</a:t>
            </a:r>
            <a:r>
              <a:rPr lang="fr-FR" altLang="fr-FR" sz="3200" dirty="0" smtClean="0">
                <a:solidFill>
                  <a:schemeClr val="tx1"/>
                </a:solidFill>
              </a:rPr>
              <a:t> Long-Lasting </a:t>
            </a:r>
            <a:r>
              <a:rPr lang="fr-FR" altLang="fr-FR" sz="3200" dirty="0" err="1" smtClean="0">
                <a:solidFill>
                  <a:schemeClr val="tx1"/>
                </a:solidFill>
              </a:rPr>
              <a:t>Encounters</a:t>
            </a:r>
            <a:endParaRPr lang="fr-FR" altLang="fr-FR" sz="3200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Alain Alcouffe</a:t>
            </a:r>
          </a:p>
          <a:p>
            <a:pPr algn="l"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F</a:t>
            </a:r>
            <a:r>
              <a:rPr lang="fr-FR" altLang="fr-FR" sz="2400" dirty="0" smtClean="0">
                <a:solidFill>
                  <a:schemeClr val="tx1"/>
                </a:solidFill>
              </a:rPr>
              <a:t>. E</a:t>
            </a:r>
            <a:r>
              <a:rPr lang="fr-FR" altLang="fr-FR" sz="2400" dirty="0">
                <a:solidFill>
                  <a:schemeClr val="tx1"/>
                </a:solidFill>
              </a:rPr>
              <a:t>. </a:t>
            </a:r>
            <a:r>
              <a:rPr lang="fr-FR" altLang="fr-FR" sz="2400" dirty="0" smtClean="0">
                <a:solidFill>
                  <a:schemeClr val="tx1"/>
                </a:solidFill>
              </a:rPr>
              <a:t>Guerra-</a:t>
            </a:r>
            <a:r>
              <a:rPr lang="fr-FR" altLang="fr-FR" sz="2400" dirty="0" err="1" smtClean="0">
                <a:solidFill>
                  <a:schemeClr val="tx1"/>
                </a:solidFill>
              </a:rPr>
              <a:t>Pujol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pic>
        <p:nvPicPr>
          <p:cNvPr id="6" name="Picture 3" descr="niversity of Central Florida Logo and symbol, meaning ..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90096"/>
            <a:ext cx="2167155" cy="156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E4D197E-1BD0-49DC-A1E8-87273DC5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6FA23BA-2874-CC44-D44C-BBEED20B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542"/>
            <a:ext cx="8229600" cy="1077218"/>
          </a:xfrm>
        </p:spPr>
        <p:txBody>
          <a:bodyPr/>
          <a:lstStyle/>
          <a:p>
            <a:r>
              <a:rPr lang="en-GB" sz="3200" noProof="0" dirty="0">
                <a:solidFill>
                  <a:schemeClr val="tx1"/>
                </a:solidFill>
              </a:rPr>
              <a:t>The </a:t>
            </a:r>
            <a:r>
              <a:rPr lang="en-GB" sz="3200" noProof="0" dirty="0" smtClean="0">
                <a:solidFill>
                  <a:schemeClr val="tx1"/>
                </a:solidFill>
              </a:rPr>
              <a:t>duchesse </a:t>
            </a:r>
            <a:r>
              <a:rPr lang="en-GB" sz="3200" noProof="0" dirty="0" err="1">
                <a:solidFill>
                  <a:schemeClr val="tx1"/>
                </a:solidFill>
              </a:rPr>
              <a:t>d’Enville</a:t>
            </a:r>
            <a:r>
              <a:rPr lang="en-GB" sz="3200" noProof="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/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2</a:t>
            </a:r>
            <a:r>
              <a:rPr lang="en-GB" sz="3200" noProof="0" dirty="0" smtClean="0">
                <a:solidFill>
                  <a:schemeClr val="tx1"/>
                </a:solidFill>
              </a:rPr>
              <a:t> </a:t>
            </a:r>
            <a:endParaRPr lang="en-GB" sz="3200" noProof="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6B005CA-EF15-8C82-51B9-C2886DA69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r>
              <a:rPr lang="en-GB" sz="2800" noProof="0" dirty="0"/>
              <a:t>A mother dedicated to her children, searching the best physician for them </a:t>
            </a:r>
            <a:r>
              <a:rPr lang="en-GB" sz="2800" noProof="0" dirty="0" smtClean="0"/>
              <a:t>--&gt; </a:t>
            </a:r>
            <a:r>
              <a:rPr lang="en-GB" sz="2800" noProof="0" dirty="0" err="1" smtClean="0"/>
              <a:t>Dr.</a:t>
            </a:r>
            <a:r>
              <a:rPr lang="en-GB" sz="2800" noProof="0" dirty="0" smtClean="0"/>
              <a:t> </a:t>
            </a:r>
            <a:r>
              <a:rPr lang="en-GB" sz="2800" noProof="0" dirty="0" err="1" smtClean="0"/>
              <a:t>Théodore</a:t>
            </a:r>
            <a:r>
              <a:rPr lang="en-GB" sz="2800" noProof="0" dirty="0" smtClean="0"/>
              <a:t> </a:t>
            </a:r>
            <a:r>
              <a:rPr lang="en-GB" sz="2800" noProof="0" dirty="0" err="1" smtClean="0"/>
              <a:t>Tronchin</a:t>
            </a:r>
            <a:r>
              <a:rPr lang="en-GB" sz="2800" noProof="0" dirty="0" smtClean="0"/>
              <a:t> </a:t>
            </a:r>
            <a:r>
              <a:rPr lang="en-GB" sz="2800" noProof="0" dirty="0"/>
              <a:t>in Geneva</a:t>
            </a:r>
          </a:p>
          <a:p>
            <a:pPr lvl="1"/>
            <a:r>
              <a:rPr lang="en-GB" sz="2400" noProof="0" dirty="0" smtClean="0"/>
              <a:t>She </a:t>
            </a:r>
            <a:r>
              <a:rPr lang="en-GB" sz="2400" noProof="0" dirty="0"/>
              <a:t>entrusts the scientific education of her son to Georges Le </a:t>
            </a:r>
            <a:r>
              <a:rPr lang="en-GB" sz="2400" noProof="0" dirty="0" smtClean="0"/>
              <a:t>Sage.</a:t>
            </a:r>
          </a:p>
          <a:p>
            <a:pPr lvl="1"/>
            <a:r>
              <a:rPr lang="en-GB" sz="2400" dirty="0"/>
              <a:t>Several additional sojourns in Geneva, where she and her sister </a:t>
            </a:r>
            <a:r>
              <a:rPr lang="en-GB" sz="2400" dirty="0" smtClean="0"/>
              <a:t>(Duchesse </a:t>
            </a:r>
            <a:r>
              <a:rPr lang="en-GB" sz="2400" dirty="0" err="1"/>
              <a:t>d’Estissac</a:t>
            </a:r>
            <a:r>
              <a:rPr lang="en-GB" sz="2400" dirty="0"/>
              <a:t>) visit to escape the burdens of French etiquette</a:t>
            </a:r>
            <a:r>
              <a:rPr lang="en-GB" sz="2400" dirty="0" smtClean="0"/>
              <a:t>.</a:t>
            </a:r>
            <a:endParaRPr lang="en-GB" sz="2400" noProof="0" dirty="0" smtClean="0"/>
          </a:p>
          <a:p>
            <a:r>
              <a:rPr lang="en-GB" sz="2800" dirty="0" smtClean="0"/>
              <a:t>Also, she </a:t>
            </a:r>
            <a:r>
              <a:rPr lang="en-GB" sz="2800" dirty="0"/>
              <a:t>is a friend of Turgot </a:t>
            </a:r>
            <a:r>
              <a:rPr lang="en-GB" sz="2800" dirty="0" smtClean="0"/>
              <a:t>and played a role</a:t>
            </a:r>
            <a:r>
              <a:rPr lang="en-GB" sz="2800" dirty="0" smtClean="0"/>
              <a:t> </a:t>
            </a:r>
            <a:r>
              <a:rPr lang="en-GB" sz="2800" dirty="0"/>
              <a:t>in the beginnings of the </a:t>
            </a:r>
            <a:r>
              <a:rPr lang="en-GB" sz="2800" dirty="0" err="1" smtClean="0"/>
              <a:t>Physiocracy</a:t>
            </a:r>
            <a:r>
              <a:rPr lang="en-GB" sz="2800" dirty="0" smtClean="0"/>
              <a:t>.</a:t>
            </a:r>
          </a:p>
          <a:p>
            <a:pPr lvl="1"/>
            <a:r>
              <a:rPr lang="en-GB" sz="2600" dirty="0" smtClean="0"/>
              <a:t>Perhaps she even introduced Smith to Turgot at her salon in Paris in 1766?</a:t>
            </a:r>
            <a:endParaRPr lang="en-GB" sz="2600" dirty="0" smtClean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5A5FAF0-4742-ECA5-CEFC-366D6FF4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7B8EA-05F4-4A6F-876A-232145F24DEA}" type="datetime1">
              <a:rPr lang="fr-FR" altLang="fr-FR" smtClean="0"/>
              <a:t>29/03/2025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7EDBBCC-CFD9-31CE-509B-620355D3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F863-98AE-4DC0-A3A0-BDF9A52886DD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829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40628C0-30B0-A344-F07B-876E3417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err="1">
                <a:solidFill>
                  <a:schemeClr val="tx1"/>
                </a:solidFill>
              </a:rPr>
              <a:t>Two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sister</a:t>
            </a:r>
            <a:r>
              <a:rPr lang="fr-FR" dirty="0" smtClean="0">
                <a:solidFill>
                  <a:schemeClr val="tx1"/>
                </a:solidFill>
              </a:rPr>
              <a:t> duchesses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620F75D-4FCE-E2B7-631F-B5EEB1116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La duchesse </a:t>
            </a:r>
            <a:r>
              <a:rPr lang="fr-FR" sz="1800" dirty="0" smtClean="0"/>
              <a:t>d’</a:t>
            </a:r>
            <a:r>
              <a:rPr lang="fr-FR" sz="1800" dirty="0" err="1" smtClean="0"/>
              <a:t>Enville</a:t>
            </a:r>
            <a:r>
              <a:rPr lang="fr-FR" sz="1800" dirty="0" smtClean="0"/>
              <a:t>, </a:t>
            </a:r>
            <a:r>
              <a:rPr lang="fr-FR" sz="1800" dirty="0"/>
              <a:t>par Nattier in </a:t>
            </a:r>
            <a:r>
              <a:rPr lang="fr-FR" sz="1800" dirty="0" smtClean="0"/>
              <a:t>1740 (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she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was 24 years 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</a:rPr>
              <a:t>old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29C6FD39-C721-5931-2E34-A2CC1234F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Madame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d’Estissac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par Nattier 1742 (she was 24 years old)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C3D89E69-0748-DEC5-61BB-CCB207EE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E0BEE-3A9B-4A5F-B1BA-6DC70787CF6E}" type="datetime1">
              <a:rPr lang="fr-FR" altLang="fr-FR" smtClean="0"/>
              <a:t>29/03/2025</a:t>
            </a:fld>
            <a:endParaRPr lang="fr-FR" alt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="" xmlns:a16="http://schemas.microsoft.com/office/drawing/2014/main" id="{C63D41DB-58E4-75FF-71BD-E340C224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CC85-74E1-4053-A38D-87D590B30B33}" type="slidenum">
              <a:rPr lang="fr-FR" altLang="fr-FR" smtClean="0"/>
              <a:pPr/>
              <a:t>11</a:t>
            </a:fld>
            <a:endParaRPr lang="fr-FR" altLang="fr-FR"/>
          </a:p>
        </p:txBody>
      </p:sp>
      <p:pic>
        <p:nvPicPr>
          <p:cNvPr id="9" name="Espace réservé du contenu 10" descr="undefined">
            <a:extLst>
              <a:ext uri="{FF2B5EF4-FFF2-40B4-BE49-F238E27FC236}">
                <a16:creationId xmlns="" xmlns:a16="http://schemas.microsoft.com/office/drawing/2014/main" id="{C453D277-993A-7F2C-6065-CF2213C71F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68" y="2174875"/>
            <a:ext cx="3039452" cy="395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Espace réservé du contenu 11" descr="Portrait de la duchesse d'Estissac, by Jean-Marc Nattier 1742 | Portrait,  Vestal virgin, 19th century women">
            <a:extLst>
              <a:ext uri="{FF2B5EF4-FFF2-40B4-BE49-F238E27FC236}">
                <a16:creationId xmlns="" xmlns:a16="http://schemas.microsoft.com/office/drawing/2014/main" id="{6649FA01-11CD-8CD2-0524-8E1FFB1276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16" y="2174875"/>
            <a:ext cx="3231193" cy="395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18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EFCD815-FB6F-C684-EAB1-A7C1F2D5F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FB47984-1E6D-CB0E-05B2-B4593CE5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775"/>
          </a:xfrm>
        </p:spPr>
        <p:txBody>
          <a:bodyPr/>
          <a:lstStyle/>
          <a:p>
            <a:r>
              <a:rPr lang="en-GB" sz="3200" noProof="0" dirty="0"/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Correspondence of d</a:t>
            </a:r>
            <a:r>
              <a:rPr lang="en-GB" sz="3200" noProof="0" dirty="0" err="1" smtClean="0">
                <a:solidFill>
                  <a:schemeClr val="tx1"/>
                </a:solidFill>
              </a:rPr>
              <a:t>uchesse</a:t>
            </a:r>
            <a:r>
              <a:rPr lang="en-GB" sz="3200" noProof="0" dirty="0" smtClean="0">
                <a:solidFill>
                  <a:schemeClr val="tx1"/>
                </a:solidFill>
              </a:rPr>
              <a:t> </a:t>
            </a:r>
            <a:r>
              <a:rPr lang="en-GB" sz="3200" noProof="0" dirty="0" err="1" smtClean="0">
                <a:solidFill>
                  <a:schemeClr val="tx1"/>
                </a:solidFill>
              </a:rPr>
              <a:t>d’Enville</a:t>
            </a:r>
            <a:endParaRPr lang="en-GB" sz="3200" noProof="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0ADEC59-DAED-E643-732A-F9045CAB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184576"/>
          </a:xfrm>
        </p:spPr>
        <p:txBody>
          <a:bodyPr/>
          <a:lstStyle/>
          <a:p>
            <a:r>
              <a:rPr lang="en-GB" sz="2400" dirty="0" smtClean="0"/>
              <a:t>Her </a:t>
            </a:r>
            <a:r>
              <a:rPr lang="en-GB" sz="2400" dirty="0"/>
              <a:t>correspondence published by </a:t>
            </a:r>
            <a:r>
              <a:rPr lang="en-GB" sz="2400" dirty="0" err="1"/>
              <a:t>Michèle</a:t>
            </a:r>
            <a:r>
              <a:rPr lang="en-GB" sz="2400" dirty="0"/>
              <a:t> </a:t>
            </a:r>
            <a:r>
              <a:rPr lang="en-GB" sz="2400" dirty="0" err="1"/>
              <a:t>Crogiez</a:t>
            </a:r>
            <a:r>
              <a:rPr lang="en-GB" sz="2400" dirty="0"/>
              <a:t> (</a:t>
            </a:r>
            <a:r>
              <a:rPr lang="en-GB" sz="2400" dirty="0" smtClean="0"/>
              <a:t>2016).</a:t>
            </a:r>
          </a:p>
          <a:p>
            <a:r>
              <a:rPr lang="en-GB" sz="2400" dirty="0" smtClean="0"/>
              <a:t>Her </a:t>
            </a:r>
            <a:r>
              <a:rPr lang="en-GB" sz="2400" dirty="0"/>
              <a:t>correspondence with Le Sage and Turgot provides evidence that she was not just a </a:t>
            </a:r>
            <a:r>
              <a:rPr lang="en-GB" sz="2400" dirty="0" smtClean="0"/>
              <a:t>mere “muse</a:t>
            </a:r>
            <a:r>
              <a:rPr lang="en-GB" sz="2400" dirty="0"/>
              <a:t>” or benefactress but took part in her own right in the scientific debates of her time.</a:t>
            </a:r>
          </a:p>
          <a:p>
            <a:pPr lvl="1"/>
            <a:r>
              <a:rPr lang="en-GB" sz="2200" dirty="0"/>
              <a:t>H</a:t>
            </a:r>
            <a:r>
              <a:rPr lang="en-GB" sz="2200" noProof="0" dirty="0" err="1" smtClean="0"/>
              <a:t>er</a:t>
            </a:r>
            <a:r>
              <a:rPr lang="en-GB" sz="2200" noProof="0" dirty="0" smtClean="0"/>
              <a:t> exchanges with Turgot and Le Sage contain a mix of scientific observations, protestations of scientific modesty, personal/sentimental teasing.  </a:t>
            </a:r>
          </a:p>
          <a:p>
            <a:r>
              <a:rPr lang="en-GB" sz="2400" noProof="0" dirty="0" smtClean="0"/>
              <a:t>Also, </a:t>
            </a:r>
            <a:r>
              <a:rPr lang="en-GB" sz="2400" noProof="0" dirty="0"/>
              <a:t>d</a:t>
            </a:r>
            <a:r>
              <a:rPr lang="en-GB" sz="2400" dirty="0" err="1" smtClean="0"/>
              <a:t>uring</a:t>
            </a:r>
            <a:r>
              <a:rPr lang="en-GB" sz="2400" dirty="0" smtClean="0"/>
              <a:t> the Rousseau/Hume </a:t>
            </a:r>
            <a:r>
              <a:rPr lang="en-GB" sz="2400" dirty="0"/>
              <a:t>quarrel </a:t>
            </a:r>
            <a:r>
              <a:rPr lang="en-GB" sz="2400" dirty="0" smtClean="0"/>
              <a:t>(summer </a:t>
            </a:r>
            <a:r>
              <a:rPr lang="en-GB" sz="2400" dirty="0"/>
              <a:t>of </a:t>
            </a:r>
            <a:r>
              <a:rPr lang="en-GB" sz="2400" dirty="0" smtClean="0"/>
              <a:t>1766), </a:t>
            </a:r>
            <a:r>
              <a:rPr lang="en-GB" sz="2400" dirty="0"/>
              <a:t>she was on the same line as Smith, avoiding</a:t>
            </a:r>
            <a:r>
              <a:rPr lang="fr-FR" sz="2400" dirty="0"/>
              <a:t> </a:t>
            </a:r>
            <a:r>
              <a:rPr lang="en-US" sz="2400" dirty="0"/>
              <a:t>pouring oil on the </a:t>
            </a:r>
            <a:r>
              <a:rPr lang="en-US" sz="2400" dirty="0" smtClean="0"/>
              <a:t>fire</a:t>
            </a:r>
            <a:endParaRPr lang="en-GB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799225F-CF14-751C-BA9F-DE04EA6E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A2986-4411-44E6-AB98-88031924BDA9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7E71F487-C90C-13A0-217E-A329E829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F863-98AE-4DC0-A3A0-BDF9A52886DD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264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0B00754-3055-7DAF-6F9C-FF2FF78E1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98F62E-D4AA-825C-BA5B-BF0CB420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54107"/>
          </a:xfrm>
        </p:spPr>
        <p:txBody>
          <a:bodyPr/>
          <a:lstStyle/>
          <a:p>
            <a:r>
              <a:rPr lang="en-GB" noProof="0" dirty="0"/>
              <a:t> </a:t>
            </a:r>
            <a:r>
              <a:rPr lang="en-GB" dirty="0" smtClean="0">
                <a:solidFill>
                  <a:schemeClr val="tx1"/>
                </a:solidFill>
              </a:rPr>
              <a:t>A possible connection between t</a:t>
            </a:r>
            <a:r>
              <a:rPr lang="en-GB" noProof="0" dirty="0" smtClean="0">
                <a:solidFill>
                  <a:schemeClr val="tx1"/>
                </a:solidFill>
              </a:rPr>
              <a:t>he </a:t>
            </a:r>
            <a:r>
              <a:rPr lang="en-GB" noProof="0" dirty="0" smtClean="0">
                <a:solidFill>
                  <a:schemeClr val="tx1"/>
                </a:solidFill>
              </a:rPr>
              <a:t>duchesse and </a:t>
            </a:r>
            <a:r>
              <a:rPr lang="en-GB" noProof="0" dirty="0" smtClean="0">
                <a:solidFill>
                  <a:schemeClr val="tx1"/>
                </a:solidFill>
              </a:rPr>
              <a:t>Adam </a:t>
            </a:r>
            <a:r>
              <a:rPr lang="en-GB" noProof="0" dirty="0" smtClean="0">
                <a:solidFill>
                  <a:schemeClr val="tx1"/>
                </a:solidFill>
              </a:rPr>
              <a:t>Smith: </a:t>
            </a:r>
            <a:r>
              <a:rPr lang="en-GB" dirty="0" smtClean="0">
                <a:solidFill>
                  <a:schemeClr val="tx1"/>
                </a:solidFill>
              </a:rPr>
              <a:t>James </a:t>
            </a:r>
            <a:r>
              <a:rPr lang="en-GB" dirty="0" smtClean="0">
                <a:solidFill>
                  <a:schemeClr val="tx1"/>
                </a:solidFill>
              </a:rPr>
              <a:t>Macdonald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3F9BFE0-023F-D12A-54BB-AF0C8325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49" y="1268760"/>
            <a:ext cx="8229600" cy="5061574"/>
          </a:xfrm>
        </p:spPr>
        <p:txBody>
          <a:bodyPr/>
          <a:lstStyle/>
          <a:p>
            <a:r>
              <a:rPr lang="en-US" sz="2400" dirty="0" smtClean="0"/>
              <a:t>James </a:t>
            </a:r>
            <a:r>
              <a:rPr lang="en-US" sz="2400" dirty="0"/>
              <a:t>Macdonald - </a:t>
            </a:r>
            <a:r>
              <a:rPr lang="en-US" sz="2400" i="1" dirty="0"/>
              <a:t>Marcellus of the North </a:t>
            </a:r>
            <a:r>
              <a:rPr lang="en-US" sz="2400" dirty="0"/>
              <a:t>- 8th Bart of Sleat</a:t>
            </a:r>
            <a:r>
              <a:rPr lang="en-GB" sz="2400" dirty="0"/>
              <a:t> was received in France by the d</a:t>
            </a:r>
            <a:r>
              <a:rPr lang="en-GB" sz="2400" dirty="0" smtClean="0"/>
              <a:t>uchesse </a:t>
            </a:r>
            <a:r>
              <a:rPr lang="en-GB" sz="2400" dirty="0" err="1" smtClean="0"/>
              <a:t>d’Enville</a:t>
            </a:r>
            <a:r>
              <a:rPr lang="en-GB" sz="2400" dirty="0" smtClean="0"/>
              <a:t>, and he also</a:t>
            </a:r>
            <a:r>
              <a:rPr lang="en-US" sz="2400" dirty="0" smtClean="0"/>
              <a:t> </a:t>
            </a:r>
            <a:r>
              <a:rPr lang="en-US" sz="2400" dirty="0"/>
              <a:t>stayed at her house in </a:t>
            </a:r>
            <a:r>
              <a:rPr lang="en-US" sz="2400" dirty="0" smtClean="0"/>
              <a:t>Geneva in October 1765.</a:t>
            </a:r>
            <a:endParaRPr lang="en-US" sz="2400" dirty="0"/>
          </a:p>
          <a:p>
            <a:r>
              <a:rPr lang="en-US" sz="2400" noProof="0" dirty="0"/>
              <a:t>Smith and the Duke t</a:t>
            </a:r>
            <a:r>
              <a:rPr lang="en-US" sz="2400" dirty="0"/>
              <a:t>raveled from Dover to Paris with James Macdonald and it is quite possible the three Scots were introduced to the </a:t>
            </a:r>
            <a:r>
              <a:rPr lang="en-US" sz="2400" dirty="0" smtClean="0"/>
              <a:t>Duchesse </a:t>
            </a:r>
            <a:r>
              <a:rPr lang="en-US" sz="2400" dirty="0"/>
              <a:t>by </a:t>
            </a:r>
            <a:r>
              <a:rPr lang="en-US" sz="2400" dirty="0" smtClean="0"/>
              <a:t>Hume.</a:t>
            </a:r>
            <a:endParaRPr lang="en-US" sz="2400" dirty="0" smtClean="0"/>
          </a:p>
          <a:p>
            <a:r>
              <a:rPr lang="en-GB" sz="2400" dirty="0" smtClean="0"/>
              <a:t>More generally, she was very </a:t>
            </a:r>
            <a:r>
              <a:rPr lang="en-GB" sz="2400" dirty="0"/>
              <a:t>“anglophile” : among her </a:t>
            </a:r>
            <a:r>
              <a:rPr lang="en-GB" sz="2400" dirty="0" smtClean="0"/>
              <a:t>other English-speaking contacts</a:t>
            </a:r>
            <a:r>
              <a:rPr lang="en-GB" sz="2400" dirty="0"/>
              <a:t>, </a:t>
            </a:r>
            <a:r>
              <a:rPr lang="en-GB" sz="2400" dirty="0" smtClean="0"/>
              <a:t>we find Benjamin </a:t>
            </a:r>
            <a:r>
              <a:rPr lang="en-GB" sz="2400" dirty="0"/>
              <a:t>Franklin, John Adams</a:t>
            </a:r>
            <a:r>
              <a:rPr lang="en-GB" sz="2400" dirty="0" smtClean="0"/>
              <a:t>, and </a:t>
            </a:r>
            <a:r>
              <a:rPr lang="en-GB" sz="2400" dirty="0"/>
              <a:t>Charles Stanhope.</a:t>
            </a:r>
          </a:p>
          <a:p>
            <a:pPr lvl="1"/>
            <a:r>
              <a:rPr lang="en-GB" sz="2400" i="1" dirty="0"/>
              <a:t>To date, however, no evidence of contacts between her and </a:t>
            </a:r>
            <a:r>
              <a:rPr lang="en-GB" sz="2400" i="1" dirty="0" smtClean="0"/>
              <a:t>Hume.</a:t>
            </a:r>
            <a:endParaRPr lang="en-GB" sz="2400" i="1" dirty="0"/>
          </a:p>
          <a:p>
            <a:endParaRPr lang="en-GB" noProof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D3AD737-A46F-47BF-F39E-3537BB9D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DB088B-5B05-4749-842F-0E735A2E08EA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9ADA0BF-FFFC-9322-A819-BCF28689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F863-98AE-4DC0-A3A0-BDF9A52886DD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195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140A5B2-BEF5-F7C3-8680-116D1B39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La </a:t>
            </a:r>
            <a:r>
              <a:rPr lang="fr-FR" dirty="0" err="1">
                <a:solidFill>
                  <a:schemeClr val="tx1"/>
                </a:solidFill>
              </a:rPr>
              <a:t>Rochefoucaulds</a:t>
            </a:r>
            <a:r>
              <a:rPr lang="fr-FR" dirty="0">
                <a:solidFill>
                  <a:schemeClr val="tx1"/>
                </a:solidFill>
              </a:rPr>
              <a:t> in </a:t>
            </a:r>
            <a:r>
              <a:rPr lang="fr-FR" dirty="0" smtClean="0">
                <a:solidFill>
                  <a:schemeClr val="tx1"/>
                </a:solidFill>
              </a:rPr>
              <a:t>the </a:t>
            </a:r>
            <a:r>
              <a:rPr lang="fr-FR" dirty="0" err="1" smtClean="0">
                <a:solidFill>
                  <a:schemeClr val="tx1"/>
                </a:solidFill>
              </a:rPr>
              <a:t>Correspondence</a:t>
            </a:r>
            <a:r>
              <a:rPr lang="fr-FR" dirty="0" smtClean="0">
                <a:solidFill>
                  <a:schemeClr val="tx1"/>
                </a:solidFill>
              </a:rPr>
              <a:t> of Adam Smith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AAF04A-BFE7-D3F6-9165-8734B21E9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GB" noProof="0" dirty="0"/>
              <a:t>Five (or six) occurrences of La Rochefoucauld in Corr	</a:t>
            </a:r>
          </a:p>
          <a:p>
            <a:pPr lvl="1"/>
            <a:r>
              <a:rPr lang="en-GB" noProof="0" dirty="0"/>
              <a:t>23 March 1769 from Smith to Lord Hailes (hypothetical mention)</a:t>
            </a:r>
          </a:p>
          <a:p>
            <a:pPr lvl="1"/>
            <a:r>
              <a:rPr lang="en-GB" noProof="0" dirty="0"/>
              <a:t>3 May 1776 a quotation of </a:t>
            </a:r>
            <a:r>
              <a:rPr lang="en-GB" i="1" noProof="0" dirty="0"/>
              <a:t>Les </a:t>
            </a:r>
            <a:r>
              <a:rPr lang="en-GB" i="1" noProof="0" dirty="0" err="1"/>
              <a:t>Maximes</a:t>
            </a:r>
            <a:r>
              <a:rPr lang="en-GB" i="1" noProof="0" dirty="0"/>
              <a:t> </a:t>
            </a:r>
            <a:r>
              <a:rPr lang="en-GB" noProof="0" dirty="0"/>
              <a:t>(Hume to Smith)</a:t>
            </a:r>
          </a:p>
          <a:p>
            <a:pPr lvl="1"/>
            <a:r>
              <a:rPr lang="en-GB" noProof="0" dirty="0"/>
              <a:t>3 March 1778, from the Duc –Ma mère et </a:t>
            </a:r>
            <a:r>
              <a:rPr lang="en-GB" noProof="0" dirty="0" err="1"/>
              <a:t>moi</a:t>
            </a:r>
            <a:r>
              <a:rPr lang="en-GB" noProof="0" dirty="0"/>
              <a:t> – new edition </a:t>
            </a:r>
          </a:p>
          <a:p>
            <a:pPr lvl="1"/>
            <a:r>
              <a:rPr lang="en-GB" noProof="0" dirty="0" smtClean="0"/>
              <a:t>6 </a:t>
            </a:r>
            <a:r>
              <a:rPr lang="en-GB" noProof="0" dirty="0"/>
              <a:t>Aug. 1779, from the Duc – reference to a letter from Smith</a:t>
            </a:r>
          </a:p>
          <a:p>
            <a:pPr lvl="1"/>
            <a:r>
              <a:rPr lang="en-GB" noProof="0" dirty="0"/>
              <a:t>16 Nov. 1784 – Smith sent copies to the Duc and his sister. (</a:t>
            </a:r>
            <a:r>
              <a:rPr lang="en-GB" i="1" noProof="0" dirty="0"/>
              <a:t>TMS</a:t>
            </a:r>
            <a:r>
              <a:rPr lang="en-GB" noProof="0" dirty="0"/>
              <a:t>? Or </a:t>
            </a:r>
            <a:r>
              <a:rPr lang="en-GB" i="1" noProof="0" dirty="0" err="1"/>
              <a:t>WN</a:t>
            </a:r>
            <a:r>
              <a:rPr lang="en-GB" noProof="0" dirty="0"/>
              <a:t>)</a:t>
            </a:r>
          </a:p>
          <a:p>
            <a:pPr lvl="1"/>
            <a:r>
              <a:rPr lang="en-GB" noProof="0" dirty="0"/>
              <a:t>1 Nov. 1785 – Confirmation of the changes in the </a:t>
            </a:r>
            <a:r>
              <a:rPr lang="en-GB" i="1" noProof="0" dirty="0"/>
              <a:t>TMS</a:t>
            </a:r>
            <a:r>
              <a:rPr lang="en-GB" noProof="0" dirty="0"/>
              <a:t> and “May I beg to be remembered in the most respectful manner to the Dutchess D' </a:t>
            </a:r>
            <a:r>
              <a:rPr lang="en-GB" noProof="0" dirty="0" err="1"/>
              <a:t>Anville</a:t>
            </a:r>
            <a:r>
              <a:rPr lang="en-GB" noProof="0" dirty="0"/>
              <a:t> and to the Dutchess Chabot”. </a:t>
            </a:r>
          </a:p>
          <a:p>
            <a:r>
              <a:rPr lang="en-GB" noProof="0" dirty="0" smtClean="0"/>
              <a:t>Nota bene: The </a:t>
            </a:r>
            <a:r>
              <a:rPr lang="en-GB" noProof="0" dirty="0"/>
              <a:t>actual exchanges between the Dutchess and Smith seem to be always “protected” or “dissimulated” under the exchanges with or from the children.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F0DE3CF-A041-F61A-06BC-07E99645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81F04-9820-4CE6-8B9C-2A40119A75AE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A8073AB-E12A-A90C-CAE5-C7D0D3E5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F863-98AE-4DC0-A3A0-BDF9A52886DD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003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8661EBF-A5DA-8123-FEF3-777030A0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Philip</a:t>
            </a:r>
            <a:r>
              <a:rPr lang="en-US" b="1" dirty="0">
                <a:solidFill>
                  <a:schemeClr val="tx1"/>
                </a:solidFill>
              </a:rPr>
              <a:t>, 2nd Earl Stanhope</a:t>
            </a:r>
            <a:r>
              <a:rPr lang="en-US" dirty="0">
                <a:solidFill>
                  <a:schemeClr val="tx1"/>
                </a:solidFill>
              </a:rPr>
              <a:t>, (1714 –1786)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AA730F1-51EB-BF4C-4235-237BC4B0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was a </a:t>
            </a:r>
            <a:r>
              <a:rPr lang="en-US" dirty="0"/>
              <a:t>Fellow of the </a:t>
            </a:r>
            <a:r>
              <a:rPr lang="en-US" dirty="0">
                <a:hlinkClick r:id="rId2" tooltip="Royal Society"/>
              </a:rPr>
              <a:t>Royal Society</a:t>
            </a:r>
            <a:r>
              <a:rPr lang="en-US" dirty="0"/>
              <a:t> from 1735, and had a lifelong interest in </a:t>
            </a:r>
            <a:r>
              <a:rPr lang="en-US" dirty="0" smtClean="0"/>
              <a:t>mathematics.</a:t>
            </a:r>
            <a:endParaRPr lang="fr-FR" dirty="0"/>
          </a:p>
          <a:p>
            <a:pPr lvl="1"/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things</a:t>
            </a:r>
            <a:r>
              <a:rPr lang="fr-FR" dirty="0" smtClean="0"/>
              <a:t>,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en-US" dirty="0" smtClean="0"/>
              <a:t>editor </a:t>
            </a:r>
            <a:r>
              <a:rPr lang="en-US" dirty="0"/>
              <a:t>of the works of Robert </a:t>
            </a:r>
            <a:r>
              <a:rPr lang="en-US" dirty="0" smtClean="0"/>
              <a:t>Simson, Adam Smith's professor </a:t>
            </a:r>
            <a:r>
              <a:rPr lang="en-US" dirty="0"/>
              <a:t>at </a:t>
            </a:r>
            <a:r>
              <a:rPr lang="en-US" dirty="0" smtClean="0"/>
              <a:t>Glasgow.</a:t>
            </a:r>
            <a:endParaRPr lang="en-US" dirty="0"/>
          </a:p>
          <a:p>
            <a:r>
              <a:rPr lang="en-US" dirty="0"/>
              <a:t>With his wife </a:t>
            </a:r>
            <a:r>
              <a:rPr lang="en-US" dirty="0" err="1"/>
              <a:t>Grisel</a:t>
            </a:r>
            <a:r>
              <a:rPr lang="en-US" dirty="0"/>
              <a:t> (née Hamilton) they had two sons </a:t>
            </a:r>
          </a:p>
          <a:p>
            <a:pPr lvl="1"/>
            <a:r>
              <a:rPr lang="en-US" dirty="0"/>
              <a:t>Philip Stanhope, Viscount Mahon (24 June 1746 – 6 July 1763). An Etonian, his illness led his parents to sojourn in Geneva entrusting his health to </a:t>
            </a:r>
            <a:r>
              <a:rPr lang="en-US" dirty="0" err="1"/>
              <a:t>Tronchin</a:t>
            </a:r>
            <a:endParaRPr lang="en-US" dirty="0"/>
          </a:p>
          <a:p>
            <a:pPr lvl="1"/>
            <a:r>
              <a:rPr lang="en-US" dirty="0"/>
              <a:t>Charles Stanhope, 3rd Earl Stanhope (3 August 1753 – 15 December 1816)</a:t>
            </a:r>
          </a:p>
          <a:p>
            <a:r>
              <a:rPr lang="en-US" dirty="0" smtClean="0"/>
              <a:t>For his part, Smith </a:t>
            </a:r>
            <a:r>
              <a:rPr lang="en-US" dirty="0"/>
              <a:t>would later </a:t>
            </a:r>
            <a:r>
              <a:rPr lang="en-US" dirty="0" smtClean="0"/>
              <a:t>play a role in the </a:t>
            </a:r>
            <a:r>
              <a:rPr lang="en-US" dirty="0"/>
              <a:t>appointment of Adam Ferguson as a tutor to the Earl of Chester </a:t>
            </a:r>
            <a:r>
              <a:rPr lang="en-US" dirty="0" smtClean="0"/>
              <a:t>(to whom </a:t>
            </a:r>
            <a:r>
              <a:rPr lang="en-US" dirty="0"/>
              <a:t>Lord Stanhope was </a:t>
            </a:r>
            <a:r>
              <a:rPr lang="en-US" dirty="0" smtClean="0"/>
              <a:t>guardian).</a:t>
            </a:r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E41C243-726F-9F58-0523-CC7CCDDF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43BF1-2D2F-4252-9BB8-40023908BEDC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39055A2-09D2-9D39-5C7C-078B1F68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F863-98AE-4DC0-A3A0-BDF9A52886DD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11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4CE4E7D-8EC1-CC51-AE5A-B4F4332D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Lady “Grisel” Stanhope’ Christmas </a:t>
            </a:r>
            <a:r>
              <a:rPr lang="en-US" dirty="0" smtClean="0">
                <a:solidFill>
                  <a:schemeClr val="tx1"/>
                </a:solidFill>
              </a:rPr>
              <a:t>Party 1765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="" xmlns:a16="http://schemas.microsoft.com/office/drawing/2014/main" id="{BDAB8495-2FCE-F618-9EE5-7846B2265C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8306"/>
            <a:ext cx="4402832" cy="4858092"/>
          </a:xfrm>
        </p:spPr>
      </p:pic>
      <p:pic>
        <p:nvPicPr>
          <p:cNvPr id="9" name="Espace réservé du contenu 8">
            <a:extLst>
              <a:ext uri="{FF2B5EF4-FFF2-40B4-BE49-F238E27FC236}">
                <a16:creationId xmlns="" xmlns:a16="http://schemas.microsoft.com/office/drawing/2014/main" id="{90933AA3-E13F-47DF-951E-A497E596A7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11" y="1535921"/>
            <a:ext cx="3058226" cy="4353347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C4FCB3D-2357-410F-F2F4-0E993FEE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4E45C-16F7-43B4-981B-F2A748D85745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272EFFB-EA67-AE7D-6505-FE76EDB4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1828-A0C9-40FE-9DD3-0C29E60A59F9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373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E875A3E2-D072-BF8C-54BC-AF5CCD900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A35192F-D2BA-443A-8235-A25CC184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List of the guests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72B70D2-8D8C-83DC-6B00-05B7F100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4E45C-16F7-43B4-981B-F2A748D85745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839166C-41D6-84D3-524C-9777F130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1828-A0C9-40FE-9DD3-0C29E60A59F9}" type="slidenum">
              <a:rPr lang="fr-FR" altLang="fr-FR" smtClean="0"/>
              <a:pPr/>
              <a:t>17</a:t>
            </a:fld>
            <a:endParaRPr lang="fr-FR" alt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ED67AC63-CE78-8E3A-D890-6B03AB366E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40" y="1600200"/>
            <a:ext cx="1386520" cy="4525963"/>
          </a:xfrm>
        </p:spPr>
      </p:pic>
      <p:sp>
        <p:nvSpPr>
          <p:cNvPr id="10" name="Espace réservé du contenu 9">
            <a:extLst>
              <a:ext uri="{FF2B5EF4-FFF2-40B4-BE49-F238E27FC236}">
                <a16:creationId xmlns="" xmlns:a16="http://schemas.microsoft.com/office/drawing/2014/main" id="{DC8DB60C-B0F6-2DEC-1C15-089B5AAA02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4 </a:t>
            </a:r>
            <a:r>
              <a:rPr lang="fr-FR" dirty="0" err="1"/>
              <a:t>Conyers</a:t>
            </a:r>
            <a:endParaRPr lang="fr-FR" dirty="0"/>
          </a:p>
          <a:p>
            <a:r>
              <a:rPr lang="fr-FR" dirty="0"/>
              <a:t>1 </a:t>
            </a:r>
            <a:r>
              <a:rPr lang="fr-FR" dirty="0" err="1"/>
              <a:t>Bucc</a:t>
            </a:r>
            <a:r>
              <a:rPr lang="fr-FR" dirty="0"/>
              <a:t> [</a:t>
            </a:r>
            <a:r>
              <a:rPr lang="fr-FR" dirty="0" err="1"/>
              <a:t>leuch</a:t>
            </a:r>
            <a:r>
              <a:rPr lang="fr-FR" dirty="0"/>
              <a:t>]</a:t>
            </a:r>
          </a:p>
          <a:p>
            <a:r>
              <a:rPr lang="fr-FR" dirty="0"/>
              <a:t>1 </a:t>
            </a:r>
            <a:r>
              <a:rPr lang="fr-FR" dirty="0" err="1"/>
              <a:t>Bucc</a:t>
            </a:r>
            <a:r>
              <a:rPr lang="fr-FR" dirty="0"/>
              <a:t> [</a:t>
            </a:r>
            <a:r>
              <a:rPr lang="fr-FR" dirty="0" err="1"/>
              <a:t>leuch</a:t>
            </a:r>
            <a:r>
              <a:rPr lang="fr-FR" dirty="0"/>
              <a:t>]</a:t>
            </a:r>
          </a:p>
          <a:p>
            <a:r>
              <a:rPr lang="fr-FR" dirty="0"/>
              <a:t>1 Smith</a:t>
            </a:r>
          </a:p>
          <a:p>
            <a:r>
              <a:rPr lang="fr-FR" dirty="0"/>
              <a:t>1 </a:t>
            </a:r>
            <a:r>
              <a:rPr lang="fr-FR" dirty="0" err="1"/>
              <a:t>Ditzil</a:t>
            </a:r>
            <a:endParaRPr lang="fr-FR" dirty="0"/>
          </a:p>
          <a:p>
            <a:r>
              <a:rPr lang="fr-FR" dirty="0"/>
              <a:t>1 </a:t>
            </a:r>
            <a:r>
              <a:rPr lang="fr-FR" dirty="0" err="1"/>
              <a:t>Crofts</a:t>
            </a:r>
            <a:endParaRPr lang="fr-FR" dirty="0"/>
          </a:p>
          <a:p>
            <a:r>
              <a:rPr lang="fr-FR" dirty="0"/>
              <a:t>1 </a:t>
            </a:r>
            <a:r>
              <a:rPr lang="fr-FR" dirty="0" err="1"/>
              <a:t>Needham</a:t>
            </a:r>
            <a:endParaRPr lang="fr-FR" dirty="0"/>
          </a:p>
          <a:p>
            <a:r>
              <a:rPr lang="fr-FR" dirty="0"/>
              <a:t>1 </a:t>
            </a:r>
            <a:r>
              <a:rPr lang="fr-FR" dirty="0" err="1"/>
              <a:t>Abingdon</a:t>
            </a:r>
            <a:endParaRPr lang="fr-FR" dirty="0"/>
          </a:p>
          <a:p>
            <a:r>
              <a:rPr lang="fr-FR" dirty="0"/>
              <a:t>3 Gaussen</a:t>
            </a:r>
          </a:p>
        </p:txBody>
      </p:sp>
    </p:spTree>
    <p:extLst>
      <p:ext uri="{BB962C8B-B14F-4D97-AF65-F5344CB8AC3E}">
        <p14:creationId xmlns:p14="http://schemas.microsoft.com/office/powerpoint/2010/main" val="338983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0199141-2066-1922-C97C-BBCAB86E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C706096-8598-D8F1-6262-2C72135F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</p:spPr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Another</a:t>
            </a:r>
            <a:r>
              <a:rPr lang="fr-FR" dirty="0" smtClean="0">
                <a:solidFill>
                  <a:schemeClr val="tx1"/>
                </a:solidFill>
              </a:rPr>
              <a:t> Geneva </a:t>
            </a:r>
            <a:r>
              <a:rPr lang="fr-FR" dirty="0" err="1" smtClean="0">
                <a:solidFill>
                  <a:schemeClr val="tx1"/>
                </a:solidFill>
              </a:rPr>
              <a:t>connection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John </a:t>
            </a:r>
            <a:r>
              <a:rPr lang="fr-FR" dirty="0" err="1">
                <a:solidFill>
                  <a:schemeClr val="tx1"/>
                </a:solidFill>
              </a:rPr>
              <a:t>Tuberville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Needham</a:t>
            </a:r>
            <a:r>
              <a:rPr lang="fr-FR" dirty="0">
                <a:solidFill>
                  <a:schemeClr val="tx1"/>
                </a:solidFill>
              </a:rPr>
              <a:t> (1713-1781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1F6D7B5-E3CF-CC79-26A9-FA83195B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4E45C-16F7-43B4-981B-F2A748D85745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1113AE5-DB39-C6DE-4DC5-9E8C074B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1828-A0C9-40FE-9DD3-0C29E60A59F9}" type="slidenum">
              <a:rPr lang="fr-FR" altLang="fr-FR" smtClean="0"/>
              <a:pPr/>
              <a:t>18</a:t>
            </a:fld>
            <a:endParaRPr lang="fr-FR" alt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496134C2-02E1-95B6-E92D-C605F38304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71657"/>
            <a:ext cx="3262443" cy="3826004"/>
          </a:xfrm>
        </p:spPr>
      </p:pic>
      <p:sp>
        <p:nvSpPr>
          <p:cNvPr id="10" name="Espace réservé du contenu 9">
            <a:extLst>
              <a:ext uri="{FF2B5EF4-FFF2-40B4-BE49-F238E27FC236}">
                <a16:creationId xmlns="" xmlns:a16="http://schemas.microsoft.com/office/drawing/2014/main" id="{40694B19-9FD0-36B4-D372-0F6025034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US" sz="2000" dirty="0" smtClean="0"/>
              <a:t>He was an </a:t>
            </a:r>
            <a:r>
              <a:rPr lang="en-US" sz="2000" dirty="0"/>
              <a:t>English biologist and Roman Catholic priest. </a:t>
            </a:r>
          </a:p>
          <a:p>
            <a:r>
              <a:rPr lang="fr-FR" sz="2000" dirty="0" err="1"/>
              <a:t>Experiment</a:t>
            </a:r>
            <a:r>
              <a:rPr lang="fr-FR" sz="2000" dirty="0"/>
              <a:t>  </a:t>
            </a:r>
            <a:r>
              <a:rPr lang="en-US" sz="2000" dirty="0"/>
              <a:t>seeming to show that there was a life force that produced </a:t>
            </a:r>
            <a:r>
              <a:rPr lang="en-US" sz="2000" i="1" dirty="0"/>
              <a:t>spontaneous generation</a:t>
            </a:r>
            <a:r>
              <a:rPr lang="en-US" sz="2000" dirty="0"/>
              <a:t>. </a:t>
            </a:r>
          </a:p>
          <a:p>
            <a:r>
              <a:rPr lang="en-US" sz="2000" dirty="0"/>
              <a:t>Popular with </a:t>
            </a:r>
            <a:r>
              <a:rPr lang="en-US" sz="2000" dirty="0" err="1"/>
              <a:t>d’Holbach’s</a:t>
            </a:r>
            <a:r>
              <a:rPr lang="en-US" sz="2000" dirty="0"/>
              <a:t> materialism</a:t>
            </a:r>
          </a:p>
          <a:p>
            <a:r>
              <a:rPr lang="en-US" sz="2000" dirty="0"/>
              <a:t>Unpopular with Voltaire’s deism</a:t>
            </a:r>
          </a:p>
          <a:p>
            <a:pPr lvl="1"/>
            <a:r>
              <a:rPr lang="fr-FR" sz="1600" dirty="0"/>
              <a:t>L'univers m'embarrasse, et je ne puis songer – </a:t>
            </a:r>
          </a:p>
          <a:p>
            <a:pPr lvl="1"/>
            <a:r>
              <a:rPr lang="fr-FR" sz="1600" dirty="0"/>
              <a:t>Que cette horloge existe et n'ait point d’horloger</a:t>
            </a:r>
          </a:p>
          <a:p>
            <a:r>
              <a:rPr lang="fr-FR" sz="2000" dirty="0" err="1" smtClean="0"/>
              <a:t>Debates</a:t>
            </a:r>
            <a:r>
              <a:rPr lang="fr-FR" sz="2000" dirty="0" smtClean="0"/>
              <a:t> </a:t>
            </a:r>
            <a:r>
              <a:rPr lang="fr-FR" sz="2000" dirty="0" err="1"/>
              <a:t>with</a:t>
            </a:r>
            <a:r>
              <a:rPr lang="fr-FR" sz="2000" dirty="0"/>
              <a:t> C. </a:t>
            </a:r>
            <a:r>
              <a:rPr lang="fr-FR" sz="2000" dirty="0" smtClean="0"/>
              <a:t>Bonnet, </a:t>
            </a:r>
            <a:r>
              <a:rPr lang="fr-FR" sz="2000" dirty="0" err="1" smtClean="0"/>
              <a:t>Spallazani</a:t>
            </a:r>
            <a:r>
              <a:rPr lang="fr-FR" sz="2000" dirty="0" smtClean="0"/>
              <a:t>, and Voltaire!</a:t>
            </a:r>
            <a:endParaRPr lang="fr-FR" sz="2000" dirty="0"/>
          </a:p>
          <a:p>
            <a:pPr marL="457200" lvl="1" indent="0">
              <a:buNone/>
            </a:pP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01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0821554-ECAB-676C-D97F-7E671EDC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</p:spPr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Yet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another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Geneva </a:t>
            </a:r>
            <a:r>
              <a:rPr lang="fr-FR" dirty="0" err="1" smtClean="0">
                <a:solidFill>
                  <a:schemeClr val="tx1"/>
                </a:solidFill>
              </a:rPr>
              <a:t>connection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Charles Bonnet (1720-1793)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3F794C5-A7D3-4883-0E47-C7011EDBA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762872" cy="4525963"/>
          </a:xfrm>
        </p:spPr>
        <p:txBody>
          <a:bodyPr/>
          <a:lstStyle/>
          <a:p>
            <a:r>
              <a:rPr lang="fr-FR" sz="2400" dirty="0" err="1" smtClean="0"/>
              <a:t>Letter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Adam Smith </a:t>
            </a:r>
            <a:r>
              <a:rPr lang="fr-FR" sz="2400" dirty="0"/>
              <a:t>to </a:t>
            </a:r>
            <a:r>
              <a:rPr lang="fr-FR" sz="2400" dirty="0" smtClean="0"/>
              <a:t>David Hume </a:t>
            </a:r>
            <a:r>
              <a:rPr lang="fr-FR" sz="2400" dirty="0" err="1" smtClean="0"/>
              <a:t>dated</a:t>
            </a:r>
            <a:r>
              <a:rPr lang="fr-FR" sz="2400" dirty="0" smtClean="0"/>
              <a:t> 9 </a:t>
            </a:r>
            <a:r>
              <a:rPr lang="fr-FR" sz="2400" dirty="0"/>
              <a:t>May </a:t>
            </a:r>
            <a:r>
              <a:rPr lang="fr-FR" sz="2400" dirty="0" smtClean="0"/>
              <a:t>1775</a:t>
            </a:r>
            <a:r>
              <a:rPr lang="fr-FR" sz="2400" dirty="0" smtClean="0"/>
              <a:t>:</a:t>
            </a:r>
            <a:r>
              <a:rPr lang="fr-FR" sz="2400" dirty="0"/>
              <a:t> </a:t>
            </a:r>
            <a:r>
              <a:rPr lang="en-US" sz="2400" b="0" i="0" u="none" strike="noStrike" baseline="0" dirty="0" smtClean="0"/>
              <a:t>“</a:t>
            </a:r>
            <a:r>
              <a:rPr lang="en-US" sz="2400" b="0" i="0" u="none" strike="noStrike" baseline="0" dirty="0" err="1" smtClean="0"/>
              <a:t>Mr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/>
              <a:t>Bonnet, the </a:t>
            </a:r>
            <a:r>
              <a:rPr lang="en-US" sz="2400" b="0" i="0" u="none" strike="noStrike" baseline="0" dirty="0" err="1"/>
              <a:t>Gentelman</a:t>
            </a:r>
            <a:r>
              <a:rPr lang="en-US" sz="2400" b="0" i="0" u="none" strike="noStrike" baseline="0" dirty="0"/>
              <a:t> mentioned in the enclosed letter from </a:t>
            </a:r>
            <a:r>
              <a:rPr lang="en-US" sz="2400" b="0" i="0" u="none" strike="noStrike" baseline="0" dirty="0" err="1"/>
              <a:t>Mr</a:t>
            </a:r>
            <a:r>
              <a:rPr lang="en-US" sz="2400" dirty="0"/>
              <a:t> </a:t>
            </a:r>
            <a:r>
              <a:rPr lang="en-US" sz="2400" b="0" i="0" u="none" strike="noStrike" baseline="0" dirty="0"/>
              <a:t>Clawson, is one of the worthiest, and best hearted men in Geneva or indeed in the world; </a:t>
            </a:r>
            <a:r>
              <a:rPr lang="en-US" sz="2400" b="0" i="0" u="none" strike="noStrike" baseline="0" dirty="0">
                <a:solidFill>
                  <a:srgbClr val="FF0000"/>
                </a:solidFill>
              </a:rPr>
              <a:t>notwithstanding he is one of the most religious</a:t>
            </a:r>
            <a:r>
              <a:rPr lang="en-US" sz="2400" b="0" i="0" u="none" strike="noStrike" baseline="0" dirty="0" smtClean="0"/>
              <a:t>.”</a:t>
            </a:r>
            <a:endParaRPr lang="en-US" sz="2400" b="0" i="0" u="none" strike="noStrike" baseline="0" dirty="0"/>
          </a:p>
          <a:p>
            <a:pPr algn="l"/>
            <a:endParaRPr lang="fr-FR" sz="2000" dirty="0"/>
          </a:p>
          <a:p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="" xmlns:a16="http://schemas.microsoft.com/office/drawing/2014/main" id="{47FFF58C-F431-AEAA-3AF0-4F5239CFBB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75618"/>
            <a:ext cx="2952328" cy="3724475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D0BB801-59B3-9DE9-44EB-C358D46B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4E45C-16F7-43B4-981B-F2A748D85745}" type="datetime1">
              <a:rPr lang="fr-FR" altLang="fr-FR" smtClean="0"/>
              <a:t>29/03/2025</a:t>
            </a:fld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8F65507-D401-A31B-B973-FAD2079A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1828-A0C9-40FE-9DD3-0C29E60A59F9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348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77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Prologue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lvl="0"/>
            <a:r>
              <a:rPr lang="fr-FR" sz="2600" dirty="0" smtClean="0"/>
              <a:t>Walter Bagehot (1876) : </a:t>
            </a:r>
            <a:r>
              <a:rPr lang="en-US" sz="2600" dirty="0" smtClean="0"/>
              <a:t>“</a:t>
            </a:r>
            <a:r>
              <a:rPr lang="fr-FR" sz="2600" b="1" dirty="0" smtClean="0"/>
              <a:t>Of</a:t>
            </a:r>
            <a:r>
              <a:rPr lang="fr-FR" sz="2600" b="1" dirty="0"/>
              <a:t> Adam </a:t>
            </a:r>
            <a:r>
              <a:rPr lang="fr-FR" sz="2600" b="1" dirty="0" err="1"/>
              <a:t>Smith’s</a:t>
            </a:r>
            <a:r>
              <a:rPr lang="fr-FR" sz="2600" b="1" dirty="0"/>
              <a:t> </a:t>
            </a:r>
            <a:r>
              <a:rPr lang="fr-FR" sz="2600" b="1" dirty="0" smtClean="0"/>
              <a:t>Poli-tical </a:t>
            </a:r>
            <a:r>
              <a:rPr lang="fr-FR" sz="2600" b="1" dirty="0" err="1"/>
              <a:t>Economy</a:t>
            </a:r>
            <a:r>
              <a:rPr lang="fr-FR" sz="2600" b="1" dirty="0"/>
              <a:t> </a:t>
            </a:r>
            <a:r>
              <a:rPr lang="fr-FR" sz="2600" b="1" dirty="0" err="1"/>
              <a:t>almost</a:t>
            </a:r>
            <a:r>
              <a:rPr lang="fr-FR" sz="2600" b="1" dirty="0"/>
              <a:t> an </a:t>
            </a:r>
            <a:r>
              <a:rPr lang="fr-FR" sz="2600" b="1" dirty="0" err="1"/>
              <a:t>infinite</a:t>
            </a:r>
            <a:r>
              <a:rPr lang="fr-FR" sz="2600" b="1" dirty="0"/>
              <a:t> </a:t>
            </a:r>
            <a:r>
              <a:rPr lang="fr-FR" sz="2600" b="1" dirty="0" err="1"/>
              <a:t>quantity</a:t>
            </a:r>
            <a:r>
              <a:rPr lang="fr-FR" sz="2600" b="1" dirty="0"/>
              <a:t> has been </a:t>
            </a:r>
            <a:r>
              <a:rPr lang="fr-FR" sz="2600" b="1" dirty="0" err="1"/>
              <a:t>said</a:t>
            </a:r>
            <a:r>
              <a:rPr lang="fr-FR" sz="2600" b="1" dirty="0"/>
              <a:t>, but </a:t>
            </a:r>
            <a:r>
              <a:rPr lang="fr-FR" sz="2600" b="1" dirty="0" err="1"/>
              <a:t>very</a:t>
            </a:r>
            <a:r>
              <a:rPr lang="fr-FR" sz="2600" b="1" dirty="0"/>
              <a:t> </a:t>
            </a:r>
            <a:r>
              <a:rPr lang="fr-FR" sz="2600" b="1" dirty="0" err="1"/>
              <a:t>little</a:t>
            </a:r>
            <a:r>
              <a:rPr lang="fr-FR" sz="2600" b="1" dirty="0"/>
              <a:t> has been </a:t>
            </a:r>
            <a:r>
              <a:rPr lang="fr-FR" sz="2600" b="1" dirty="0" err="1"/>
              <a:t>said</a:t>
            </a:r>
            <a:r>
              <a:rPr lang="fr-FR" sz="2600" b="1" dirty="0"/>
              <a:t> as to Adam Smith </a:t>
            </a:r>
            <a:r>
              <a:rPr lang="fr-FR" sz="2600" b="1" dirty="0" err="1"/>
              <a:t>himself</a:t>
            </a:r>
            <a:r>
              <a:rPr lang="fr-FR" sz="2600" b="1" dirty="0"/>
              <a:t>. And </a:t>
            </a:r>
            <a:r>
              <a:rPr lang="fr-FR" sz="2600" b="1" dirty="0" err="1"/>
              <a:t>yet</a:t>
            </a:r>
            <a:r>
              <a:rPr lang="fr-FR" sz="2600" b="1" dirty="0"/>
              <a:t> not </a:t>
            </a:r>
            <a:r>
              <a:rPr lang="fr-FR" sz="2600" b="1" dirty="0" err="1"/>
              <a:t>only</a:t>
            </a:r>
            <a:r>
              <a:rPr lang="fr-FR" sz="2600" b="1" dirty="0"/>
              <a:t> </a:t>
            </a:r>
            <a:r>
              <a:rPr lang="fr-FR" sz="2600" b="1" dirty="0" err="1"/>
              <a:t>was</a:t>
            </a:r>
            <a:r>
              <a:rPr lang="fr-FR" sz="2600" b="1" dirty="0"/>
              <a:t> </a:t>
            </a:r>
            <a:r>
              <a:rPr lang="fr-FR" sz="2600" b="1" dirty="0" err="1"/>
              <a:t>he</a:t>
            </a:r>
            <a:r>
              <a:rPr lang="fr-FR" sz="2600" b="1" dirty="0"/>
              <a:t> one of the </a:t>
            </a:r>
            <a:r>
              <a:rPr lang="fr-FR" sz="2600" b="1" dirty="0" err="1"/>
              <a:t>most</a:t>
            </a:r>
            <a:r>
              <a:rPr lang="fr-FR" sz="2600" b="1" dirty="0"/>
              <a:t> </a:t>
            </a:r>
            <a:r>
              <a:rPr lang="fr-FR" sz="2600" b="1" dirty="0" err="1"/>
              <a:t>curious</a:t>
            </a:r>
            <a:r>
              <a:rPr lang="fr-FR" sz="2600" b="1" dirty="0"/>
              <a:t> of </a:t>
            </a:r>
            <a:r>
              <a:rPr lang="fr-FR" sz="2600" b="1" dirty="0" err="1"/>
              <a:t>human</a:t>
            </a:r>
            <a:r>
              <a:rPr lang="fr-FR" sz="2600" b="1" dirty="0"/>
              <a:t> </a:t>
            </a:r>
            <a:r>
              <a:rPr lang="fr-FR" sz="2600" b="1" dirty="0" err="1"/>
              <a:t>beings</a:t>
            </a:r>
            <a:r>
              <a:rPr lang="fr-FR" sz="2600" b="1" dirty="0"/>
              <a:t>, but </a:t>
            </a:r>
            <a:r>
              <a:rPr lang="fr-FR" sz="2600" b="1" dirty="0" err="1"/>
              <a:t>his</a:t>
            </a:r>
            <a:r>
              <a:rPr lang="fr-FR" sz="2600" b="1" dirty="0"/>
              <a:t> books </a:t>
            </a:r>
            <a:r>
              <a:rPr lang="fr-FR" sz="2600" b="1" dirty="0" err="1"/>
              <a:t>can</a:t>
            </a:r>
            <a:r>
              <a:rPr lang="fr-FR" sz="2600" b="1" dirty="0"/>
              <a:t> </a:t>
            </a:r>
            <a:r>
              <a:rPr lang="fr-FR" sz="2600" b="1" dirty="0" err="1"/>
              <a:t>hardly</a:t>
            </a:r>
            <a:r>
              <a:rPr lang="fr-FR" sz="2600" b="1" dirty="0"/>
              <a:t> </a:t>
            </a:r>
            <a:r>
              <a:rPr lang="fr-FR" sz="2600" b="1" dirty="0" err="1"/>
              <a:t>be</a:t>
            </a:r>
            <a:r>
              <a:rPr lang="fr-FR" sz="2600" b="1" dirty="0"/>
              <a:t> </a:t>
            </a:r>
            <a:r>
              <a:rPr lang="fr-FR" sz="2600" b="1" dirty="0" err="1"/>
              <a:t>understood</a:t>
            </a:r>
            <a:r>
              <a:rPr lang="fr-FR" sz="2600" b="1" dirty="0"/>
              <a:t> </a:t>
            </a:r>
            <a:r>
              <a:rPr lang="fr-FR" sz="2600" b="1" dirty="0" err="1"/>
              <a:t>without</a:t>
            </a:r>
            <a:r>
              <a:rPr lang="fr-FR" sz="2600" b="1" dirty="0"/>
              <a:t> </a:t>
            </a:r>
            <a:r>
              <a:rPr lang="fr-FR" sz="2600" b="1" dirty="0" err="1"/>
              <a:t>having</a:t>
            </a:r>
            <a:r>
              <a:rPr lang="fr-FR" sz="2600" b="1" dirty="0"/>
              <a:t> </a:t>
            </a:r>
            <a:r>
              <a:rPr lang="fr-FR" sz="2600" b="1" dirty="0" err="1"/>
              <a:t>some</a:t>
            </a:r>
            <a:r>
              <a:rPr lang="fr-FR" sz="2600" b="1" dirty="0"/>
              <a:t> notion of </a:t>
            </a:r>
            <a:r>
              <a:rPr lang="fr-FR" sz="2600" b="1" dirty="0" err="1"/>
              <a:t>what</a:t>
            </a:r>
            <a:r>
              <a:rPr lang="fr-FR" sz="2600" b="1" dirty="0"/>
              <a:t> </a:t>
            </a:r>
            <a:r>
              <a:rPr lang="fr-FR" sz="2600" b="1" dirty="0" err="1"/>
              <a:t>manner</a:t>
            </a:r>
            <a:r>
              <a:rPr lang="fr-FR" sz="2600" b="1" dirty="0"/>
              <a:t> of man </a:t>
            </a:r>
            <a:r>
              <a:rPr lang="fr-FR" sz="2600" b="1" dirty="0" err="1"/>
              <a:t>he</a:t>
            </a:r>
            <a:r>
              <a:rPr lang="fr-FR" sz="2600" b="1" dirty="0"/>
              <a:t> </a:t>
            </a:r>
            <a:r>
              <a:rPr lang="fr-FR" sz="2600" b="1" dirty="0" err="1" smtClean="0"/>
              <a:t>was</a:t>
            </a:r>
            <a:r>
              <a:rPr lang="fr-FR" sz="2600" dirty="0" smtClean="0"/>
              <a:t>.</a:t>
            </a:r>
            <a:r>
              <a:rPr lang="en-US" sz="2600" dirty="0" smtClean="0"/>
              <a:t>” </a:t>
            </a:r>
            <a:r>
              <a:rPr lang="fr-FR" sz="2400" dirty="0"/>
              <a:t> </a:t>
            </a:r>
            <a:endParaRPr lang="fr-FR" sz="2400" dirty="0" smtClean="0"/>
          </a:p>
          <a:p>
            <a:pPr lvl="0"/>
            <a:endParaRPr lang="fr-FR" sz="1200" dirty="0" smtClean="0"/>
          </a:p>
          <a:p>
            <a:r>
              <a:rPr lang="fr-FR" sz="2600" dirty="0" smtClean="0"/>
              <a:t>W. R. Scott (1940) : </a:t>
            </a:r>
            <a:r>
              <a:rPr lang="en-US" sz="2600" dirty="0" smtClean="0"/>
              <a:t>“</a:t>
            </a:r>
            <a:r>
              <a:rPr lang="fr-FR" sz="2600" dirty="0" smtClean="0"/>
              <a:t>… </a:t>
            </a:r>
            <a:r>
              <a:rPr lang="fr-FR" sz="2600" b="1" dirty="0" err="1"/>
              <a:t>there</a:t>
            </a:r>
            <a:r>
              <a:rPr lang="fr-FR" sz="2600" b="1" dirty="0"/>
              <a:t> </a:t>
            </a:r>
            <a:r>
              <a:rPr lang="fr-FR" sz="2600" b="1" dirty="0" err="1"/>
              <a:t>remain</a:t>
            </a:r>
            <a:r>
              <a:rPr lang="fr-FR" sz="2600" b="1" dirty="0"/>
              <a:t> </a:t>
            </a:r>
            <a:r>
              <a:rPr lang="fr-FR" sz="2600" b="1" dirty="0" err="1" smtClean="0"/>
              <a:t>opportuni-ties</a:t>
            </a:r>
            <a:r>
              <a:rPr lang="fr-FR" sz="2600" b="1" dirty="0"/>
              <a:t>, </a:t>
            </a:r>
            <a:r>
              <a:rPr lang="fr-FR" sz="2600" b="1" dirty="0" err="1"/>
              <a:t>even</a:t>
            </a:r>
            <a:r>
              <a:rPr lang="fr-FR" sz="2600" b="1" dirty="0"/>
              <a:t> at </a:t>
            </a:r>
            <a:r>
              <a:rPr lang="fr-FR" sz="2600" b="1" dirty="0" err="1"/>
              <a:t>this</a:t>
            </a:r>
            <a:r>
              <a:rPr lang="fr-FR" sz="2600" b="1" dirty="0"/>
              <a:t> </a:t>
            </a:r>
            <a:r>
              <a:rPr lang="fr-FR" sz="2600" b="1" dirty="0" err="1"/>
              <a:t>late</a:t>
            </a:r>
            <a:r>
              <a:rPr lang="fr-FR" sz="2600" b="1" dirty="0"/>
              <a:t> date, for </a:t>
            </a:r>
            <a:r>
              <a:rPr lang="fr-FR" sz="2600" b="1" dirty="0" err="1"/>
              <a:t>remedying</a:t>
            </a:r>
            <a:r>
              <a:rPr lang="fr-FR" sz="2600" b="1" dirty="0"/>
              <a:t> the </a:t>
            </a:r>
            <a:r>
              <a:rPr lang="fr-FR" sz="2600" b="1" dirty="0" err="1"/>
              <a:t>present</a:t>
            </a:r>
            <a:r>
              <a:rPr lang="fr-FR" sz="2600" b="1" dirty="0"/>
              <a:t> </a:t>
            </a:r>
            <a:r>
              <a:rPr lang="fr-FR" sz="2600" b="1" dirty="0" err="1"/>
              <a:t>meagre</a:t>
            </a:r>
            <a:r>
              <a:rPr lang="fr-FR" sz="2600" b="1" dirty="0"/>
              <a:t> </a:t>
            </a:r>
            <a:r>
              <a:rPr lang="fr-FR" sz="2600" b="1" dirty="0" err="1"/>
              <a:t>knowledge</a:t>
            </a:r>
            <a:r>
              <a:rPr lang="fr-FR" sz="2600" b="1" dirty="0"/>
              <a:t> of Adam </a:t>
            </a:r>
            <a:r>
              <a:rPr lang="fr-FR" sz="2600" b="1" dirty="0" err="1"/>
              <a:t>Smith’s</a:t>
            </a:r>
            <a:r>
              <a:rPr lang="fr-FR" sz="2600" b="1" dirty="0"/>
              <a:t> </a:t>
            </a:r>
            <a:r>
              <a:rPr lang="fr-FR" sz="2600" b="1" dirty="0" smtClean="0"/>
              <a:t>life</a:t>
            </a:r>
            <a:r>
              <a:rPr lang="fr-FR" sz="2600" dirty="0" smtClean="0"/>
              <a:t>.</a:t>
            </a:r>
            <a:r>
              <a:rPr lang="en-US" sz="2600" dirty="0" smtClean="0"/>
              <a:t>” </a:t>
            </a:r>
            <a:r>
              <a:rPr lang="fr-FR" sz="2400" dirty="0"/>
              <a:t> </a:t>
            </a:r>
            <a:endParaRPr lang="en-US" sz="2400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43BF1-2D2F-4252-9BB8-40023908BEDC}" type="datetime1">
              <a:rPr lang="fr-FR" altLang="fr-FR" smtClean="0"/>
              <a:t>29/03/2025</a:t>
            </a:fld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F863-98AE-4DC0-A3A0-BDF9A52886DD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809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775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Motivation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14032"/>
            <a:ext cx="3458025" cy="491213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4E45C-16F7-43B4-981B-F2A748D85745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1828-A0C9-40FE-9DD3-0C29E60A59F9}" type="slidenum">
              <a:rPr lang="fr-FR" altLang="fr-FR" smtClean="0"/>
              <a:pPr/>
              <a:t>3</a:t>
            </a:fld>
            <a:endParaRPr lang="fr-FR" altLang="fr-FR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25" y="1214032"/>
            <a:ext cx="4327354" cy="4912132"/>
          </a:xfrm>
        </p:spPr>
      </p:pic>
    </p:spTree>
    <p:extLst>
      <p:ext uri="{BB962C8B-B14F-4D97-AF65-F5344CB8AC3E}">
        <p14:creationId xmlns:p14="http://schemas.microsoft.com/office/powerpoint/2010/main" val="176074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33AA6-D641-4534-BE82-995A5024813F}" type="datetime1">
              <a:rPr lang="fr-FR" altLang="fr-FR" smtClean="0"/>
              <a:t>29/03/2025</a:t>
            </a:fld>
            <a:endParaRPr lang="fr-FR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C735-699B-4D9B-B413-92F40FA88F9C}" type="slidenum">
              <a:rPr lang="fr-FR" altLang="fr-FR" smtClean="0"/>
              <a:pPr/>
              <a:t>4</a:t>
            </a:fld>
            <a:endParaRPr lang="fr-FR" altLang="fr-FR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3" y="0"/>
            <a:ext cx="9063917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162E3FA-4732-EC43-8E96-5E313A50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54107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Geneva in 1765/66: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err="1" smtClean="0">
                <a:solidFill>
                  <a:schemeClr val="tx1"/>
                </a:solidFill>
              </a:rPr>
              <a:t>Context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smtClean="0">
                <a:solidFill>
                  <a:schemeClr val="tx1"/>
                </a:solidFill>
              </a:rPr>
              <a:t>Contacts, </a:t>
            </a:r>
            <a:r>
              <a:rPr lang="fr-FR" dirty="0">
                <a:solidFill>
                  <a:schemeClr val="tx1"/>
                </a:solidFill>
              </a:rPr>
              <a:t>and </a:t>
            </a:r>
            <a:r>
              <a:rPr lang="fr-FR" dirty="0" err="1" smtClean="0">
                <a:solidFill>
                  <a:schemeClr val="tx1"/>
                </a:solidFill>
              </a:rPr>
              <a:t>Consequences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734065-27CB-ECC1-060E-9E3205019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r>
              <a:rPr lang="en-GB" sz="2800" noProof="0" dirty="0" smtClean="0"/>
              <a:t>Many English and French elites are residing in or near Geneva at this moment in time, including the </a:t>
            </a:r>
            <a:r>
              <a:rPr lang="en-GB" sz="2800" dirty="0" smtClean="0"/>
              <a:t>duchesse </a:t>
            </a:r>
            <a:r>
              <a:rPr lang="en-GB" sz="2800" dirty="0" err="1" smtClean="0"/>
              <a:t>d’Enville</a:t>
            </a:r>
            <a:r>
              <a:rPr lang="en-GB" sz="2800" dirty="0"/>
              <a:t>, Charles Bonnet, Lord Stanhope, </a:t>
            </a:r>
            <a:r>
              <a:rPr lang="en-GB" sz="2800" dirty="0" smtClean="0"/>
              <a:t>and Voltaire</a:t>
            </a:r>
            <a:r>
              <a:rPr lang="en-GB" sz="2800" noProof="0" dirty="0" smtClean="0"/>
              <a:t> (</a:t>
            </a:r>
            <a:r>
              <a:rPr lang="en-GB" sz="2800" noProof="0" dirty="0" err="1" smtClean="0"/>
              <a:t>Ferney</a:t>
            </a:r>
            <a:r>
              <a:rPr lang="en-GB" sz="2800" noProof="0" dirty="0" smtClean="0"/>
              <a:t>)</a:t>
            </a:r>
          </a:p>
          <a:p>
            <a:r>
              <a:rPr lang="en-GB" sz="2800" dirty="0" smtClean="0"/>
              <a:t>Major </a:t>
            </a:r>
            <a:r>
              <a:rPr lang="en-GB" sz="2800" dirty="0" smtClean="0"/>
              <a:t>controversy </a:t>
            </a:r>
            <a:r>
              <a:rPr lang="en-GB" sz="2800" dirty="0" smtClean="0"/>
              <a:t>over Rousseau’s </a:t>
            </a:r>
            <a:r>
              <a:rPr lang="en-GB" sz="2800" i="1" dirty="0" smtClean="0"/>
              <a:t>Du </a:t>
            </a:r>
            <a:r>
              <a:rPr lang="en-GB" sz="2800" i="1" dirty="0" err="1" smtClean="0"/>
              <a:t>contrat</a:t>
            </a:r>
            <a:r>
              <a:rPr lang="en-GB" sz="2800" i="1" dirty="0" smtClean="0"/>
              <a:t> social</a:t>
            </a:r>
            <a:r>
              <a:rPr lang="en-GB" sz="2800" dirty="0" smtClean="0"/>
              <a:t>,</a:t>
            </a:r>
            <a:r>
              <a:rPr lang="en-GB" sz="2800" i="1" dirty="0" smtClean="0"/>
              <a:t> Emile</a:t>
            </a:r>
            <a:r>
              <a:rPr lang="en-GB" sz="2800" dirty="0" smtClean="0"/>
              <a:t>, and </a:t>
            </a:r>
            <a:r>
              <a:rPr lang="en-GB" sz="2800" i="1" dirty="0" err="1" smtClean="0"/>
              <a:t>Lettres</a:t>
            </a:r>
            <a:r>
              <a:rPr lang="en-GB" sz="2800" i="1" dirty="0" smtClean="0"/>
              <a:t> de la </a:t>
            </a:r>
            <a:r>
              <a:rPr lang="en-GB" sz="2800" i="1" dirty="0" err="1" smtClean="0"/>
              <a:t>montagne</a:t>
            </a:r>
            <a:endParaRPr lang="en-GB" sz="2800" i="1" dirty="0" smtClean="0"/>
          </a:p>
          <a:p>
            <a:pPr lvl="1"/>
            <a:r>
              <a:rPr lang="en-GB" sz="2400" dirty="0"/>
              <a:t>E</a:t>
            </a:r>
            <a:r>
              <a:rPr lang="en-GB" sz="2400" dirty="0" smtClean="0"/>
              <a:t>xile </a:t>
            </a:r>
            <a:r>
              <a:rPr lang="en-GB" sz="2400" dirty="0"/>
              <a:t>in </a:t>
            </a:r>
            <a:r>
              <a:rPr lang="en-GB" sz="2400" dirty="0" err="1"/>
              <a:t>Môtiers</a:t>
            </a:r>
            <a:r>
              <a:rPr lang="en-GB" sz="2400" dirty="0"/>
              <a:t>, renunciation of Genevan citizenship, and eventual flight to </a:t>
            </a:r>
            <a:r>
              <a:rPr lang="en-GB" sz="2400" dirty="0" smtClean="0"/>
              <a:t>England with Hume</a:t>
            </a:r>
            <a:endParaRPr lang="en-GB" sz="2400" dirty="0"/>
          </a:p>
          <a:p>
            <a:r>
              <a:rPr lang="en-GB" sz="2800" dirty="0" smtClean="0"/>
              <a:t>Political turmoil</a:t>
            </a:r>
          </a:p>
          <a:p>
            <a:pPr lvl="1"/>
            <a:r>
              <a:rPr lang="en-GB" sz="2400" dirty="0"/>
              <a:t>I</a:t>
            </a:r>
            <a:r>
              <a:rPr lang="en-GB" sz="2400" dirty="0" smtClean="0"/>
              <a:t>mpasse over the annual election of Geneva’s syndics in January 1766</a:t>
            </a:r>
            <a:endParaRPr lang="en-GB" sz="2400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FA4FFD2-F64B-8B65-0D49-314D9F70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43BF1-2D2F-4252-9BB8-40023908BEDC}" type="datetime1">
              <a:rPr lang="fr-FR" altLang="fr-FR" smtClean="0"/>
              <a:t>29/03/2025</a:t>
            </a:fld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ED9719D-C790-D9CA-5332-ACCBA214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F863-98AE-4DC0-A3A0-BDF9A52886DD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822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54107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tx1"/>
                </a:solidFill>
              </a:rPr>
              <a:t>Some Previous Scholarship </a:t>
            </a:r>
            <a:r>
              <a:rPr lang="en-US" noProof="0" dirty="0">
                <a:solidFill>
                  <a:schemeClr val="tx1"/>
                </a:solidFill>
              </a:rPr>
              <a:t>on </a:t>
            </a:r>
            <a:r>
              <a:rPr lang="en-US" noProof="0" dirty="0" smtClean="0">
                <a:solidFill>
                  <a:schemeClr val="tx1"/>
                </a:solidFill>
              </a:rPr>
              <a:t/>
            </a:r>
            <a:br>
              <a:rPr lang="en-US" noProof="0" dirty="0" smtClean="0">
                <a:solidFill>
                  <a:schemeClr val="tx1"/>
                </a:solidFill>
              </a:rPr>
            </a:br>
            <a:r>
              <a:rPr lang="en-US" noProof="0" dirty="0" smtClean="0">
                <a:solidFill>
                  <a:schemeClr val="tx1"/>
                </a:solidFill>
              </a:rPr>
              <a:t>Adam Smith </a:t>
            </a:r>
            <a:r>
              <a:rPr lang="en-US" noProof="0" dirty="0">
                <a:solidFill>
                  <a:schemeClr val="tx1"/>
                </a:solidFill>
              </a:rPr>
              <a:t>in Geneva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eaLnBrk="1" hangingPunct="1"/>
            <a:r>
              <a:rPr lang="en-US" sz="2800" noProof="0" dirty="0"/>
              <a:t>John Rae’s </a:t>
            </a:r>
            <a:r>
              <a:rPr lang="en-US" sz="2800" i="1" noProof="0" dirty="0"/>
              <a:t>Life of Smith </a:t>
            </a:r>
            <a:r>
              <a:rPr lang="en-US" sz="2800" noProof="0" dirty="0" smtClean="0"/>
              <a:t>(1895)</a:t>
            </a:r>
            <a:endParaRPr lang="en-US" sz="2800" noProof="0" dirty="0"/>
          </a:p>
          <a:p>
            <a:pPr lvl="1"/>
            <a:r>
              <a:rPr lang="en-US" sz="2400" noProof="0" dirty="0"/>
              <a:t>Seven encounters : Charles Bonnet, the Syndic </a:t>
            </a:r>
            <a:r>
              <a:rPr lang="en-US" sz="2400" noProof="0" dirty="0" err="1"/>
              <a:t>Turretin</a:t>
            </a:r>
            <a:r>
              <a:rPr lang="en-US" sz="2400" noProof="0" dirty="0"/>
              <a:t>, M. Le Sage, Duc de la Rochefoucauld &amp; Duchess </a:t>
            </a:r>
            <a:r>
              <a:rPr lang="en-US" sz="2400" noProof="0" dirty="0" err="1"/>
              <a:t>d’Enville</a:t>
            </a:r>
            <a:r>
              <a:rPr lang="en-US" sz="2400" noProof="0" dirty="0"/>
              <a:t>, Lord Stanhope, Lady Conyers</a:t>
            </a:r>
          </a:p>
          <a:p>
            <a:pPr lvl="1"/>
            <a:r>
              <a:rPr lang="fr-FR" altLang="fr-FR" sz="2400" dirty="0"/>
              <a:t>Sources : Samuel Rogers, Pierre Prévost, Adam Ferguson, Patrick </a:t>
            </a:r>
            <a:r>
              <a:rPr lang="fr-FR" altLang="fr-FR" sz="2400" dirty="0" err="1" smtClean="0"/>
              <a:t>Clason</a:t>
            </a:r>
            <a:r>
              <a:rPr lang="fr-FR" altLang="fr-FR" sz="2400" dirty="0"/>
              <a:t>,</a:t>
            </a:r>
            <a:r>
              <a:rPr lang="fr-FR" altLang="fr-FR" sz="2400" dirty="0" smtClean="0"/>
              <a:t> </a:t>
            </a:r>
            <a:r>
              <a:rPr lang="fr-FR" altLang="fr-FR" sz="2400" dirty="0" err="1"/>
              <a:t>letters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from</a:t>
            </a:r>
            <a:r>
              <a:rPr lang="fr-FR" altLang="fr-FR" sz="2400" dirty="0"/>
              <a:t> and to Smith and Hume</a:t>
            </a:r>
          </a:p>
          <a:p>
            <a:pPr eaLnBrk="1" hangingPunct="1"/>
            <a:r>
              <a:rPr lang="en-US" sz="2800" noProof="0" dirty="0"/>
              <a:t>Correspondence of Adam Smith (Glasgow </a:t>
            </a:r>
            <a:r>
              <a:rPr lang="en-US" sz="2800" noProof="0" dirty="0" smtClean="0"/>
              <a:t>ed., </a:t>
            </a:r>
            <a:r>
              <a:rPr lang="en-US" sz="2800" noProof="0" dirty="0"/>
              <a:t>1977/87) </a:t>
            </a:r>
          </a:p>
          <a:p>
            <a:r>
              <a:rPr lang="en-US" sz="2800" noProof="0" dirty="0"/>
              <a:t>Brian </a:t>
            </a:r>
            <a:r>
              <a:rPr lang="en-US" sz="2800" noProof="0" dirty="0" err="1" smtClean="0"/>
              <a:t>Bonnyman</a:t>
            </a:r>
            <a:r>
              <a:rPr lang="en-US" sz="2800" dirty="0"/>
              <a:t> </a:t>
            </a:r>
            <a:r>
              <a:rPr lang="en-US" sz="2800" dirty="0" smtClean="0"/>
              <a:t>(2009)</a:t>
            </a:r>
            <a:endParaRPr lang="en-US" sz="2800" noProof="0" dirty="0" smtClean="0"/>
          </a:p>
          <a:p>
            <a:pPr lvl="1"/>
            <a:r>
              <a:rPr lang="en-US" sz="2400" dirty="0"/>
              <a:t>H</a:t>
            </a:r>
            <a:r>
              <a:rPr lang="en-US" sz="2400" noProof="0" dirty="0" err="1" smtClean="0"/>
              <a:t>ints</a:t>
            </a:r>
            <a:r>
              <a:rPr lang="en-US" sz="2400" noProof="0" dirty="0" smtClean="0"/>
              <a:t> </a:t>
            </a:r>
            <a:r>
              <a:rPr lang="en-US" sz="2400" noProof="0" dirty="0"/>
              <a:t>to </a:t>
            </a:r>
            <a:r>
              <a:rPr lang="en-US" sz="2400" noProof="0" dirty="0" smtClean="0"/>
              <a:t>Lady Stanhope’s table plan </a:t>
            </a:r>
            <a:r>
              <a:rPr lang="en-US" sz="2400" noProof="0" dirty="0"/>
              <a:t>for Christmas </a:t>
            </a:r>
            <a:r>
              <a:rPr lang="en-US" sz="2400" noProof="0" dirty="0" smtClean="0"/>
              <a:t>1765</a:t>
            </a:r>
            <a:endParaRPr lang="en-US" sz="2400" noProof="0" dirty="0"/>
          </a:p>
          <a:p>
            <a:pPr eaLnBrk="1" hangingPunct="1"/>
            <a:endParaRPr lang="en-US" noProof="0" dirty="0"/>
          </a:p>
          <a:p>
            <a:pPr marL="0" indent="0" eaLnBrk="1" hangingPunct="1">
              <a:buNone/>
            </a:pPr>
            <a:endParaRPr lang="en-US" noProof="0" dirty="0"/>
          </a:p>
        </p:txBody>
      </p:sp>
      <p:sp>
        <p:nvSpPr>
          <p:cNvPr id="1024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1DDABC-5006-4AB9-A1C0-85F89DFC6D59}" type="datetime1">
              <a:rPr lang="fr-FR" altLang="fr-FR" smtClean="0">
                <a:solidFill>
                  <a:schemeClr val="bg2"/>
                </a:solidFill>
              </a:rPr>
              <a:t>28/03/2025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024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94CFA7-8A97-4516-A126-4BC6AF6CC4B8}" type="slidenum">
              <a:rPr lang="fr-FR" altLang="fr-FR">
                <a:solidFill>
                  <a:schemeClr val="bg2"/>
                </a:solidFill>
              </a:rPr>
              <a:pPr eaLnBrk="1" hangingPunct="1"/>
              <a:t>6</a:t>
            </a:fld>
            <a:endParaRPr lang="fr-FR" altLang="fr-FR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4775"/>
          </a:xfrm>
        </p:spPr>
        <p:txBody>
          <a:bodyPr/>
          <a:lstStyle/>
          <a:p>
            <a:pPr eaLnBrk="1" hangingPunct="1"/>
            <a:r>
              <a:rPr lang="en-US" sz="3200" noProof="0" dirty="0" err="1" smtClean="0">
                <a:solidFill>
                  <a:schemeClr val="tx1"/>
                </a:solidFill>
              </a:rPr>
              <a:t>Persisten</a:t>
            </a:r>
            <a:r>
              <a:rPr lang="en-US" sz="3200" dirty="0" smtClean="0">
                <a:solidFill>
                  <a:schemeClr val="tx1"/>
                </a:solidFill>
              </a:rPr>
              <a:t>t </a:t>
            </a:r>
            <a:r>
              <a:rPr lang="en-US" sz="3200" noProof="0" dirty="0" smtClean="0">
                <a:solidFill>
                  <a:schemeClr val="tx1"/>
                </a:solidFill>
              </a:rPr>
              <a:t>Puzzles</a:t>
            </a:r>
            <a:endParaRPr lang="en-US" sz="3200" noProof="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sz="2800" dirty="0"/>
              <a:t>How did </a:t>
            </a:r>
            <a:r>
              <a:rPr lang="en-GB" sz="2800" dirty="0" smtClean="0"/>
              <a:t>Adam Smith’s </a:t>
            </a:r>
            <a:r>
              <a:rPr lang="en-GB" sz="2800" dirty="0"/>
              <a:t>stay in Geneva influence WN and subsequent editions of TMS?</a:t>
            </a:r>
          </a:p>
          <a:p>
            <a:pPr lvl="1"/>
            <a:r>
              <a:rPr lang="en-GB" sz="2400" dirty="0"/>
              <a:t>Many references to Switzerland in WN</a:t>
            </a:r>
          </a:p>
          <a:p>
            <a:pPr lvl="1"/>
            <a:r>
              <a:rPr lang="en-GB" sz="2400" dirty="0"/>
              <a:t>Smith retracts his condemnation of La Rochefoucauld’s </a:t>
            </a:r>
            <a:r>
              <a:rPr lang="en-GB" sz="2400" i="1" dirty="0" err="1"/>
              <a:t>Maximes</a:t>
            </a:r>
            <a:r>
              <a:rPr lang="en-GB" sz="2400" dirty="0"/>
              <a:t> in the 6th and final edition of TMS</a:t>
            </a:r>
            <a:endParaRPr lang="en-US" sz="2400" dirty="0"/>
          </a:p>
          <a:p>
            <a:pPr eaLnBrk="1" hangingPunct="1"/>
            <a:r>
              <a:rPr lang="en-US" sz="2800" dirty="0" smtClean="0"/>
              <a:t>Also, h</a:t>
            </a:r>
            <a:r>
              <a:rPr lang="en-US" sz="2800" noProof="0" dirty="0" smtClean="0"/>
              <a:t>ow long did Smith stay in Geneva and what did he do there?</a:t>
            </a:r>
          </a:p>
          <a:p>
            <a:pPr eaLnBrk="1" hangingPunct="1"/>
            <a:r>
              <a:rPr lang="en-US" sz="2800" dirty="0" smtClean="0"/>
              <a:t>One more puzzle: What was Smith’s relation to the duchesse </a:t>
            </a:r>
            <a:r>
              <a:rPr lang="en-US" sz="2800" dirty="0" err="1" smtClean="0"/>
              <a:t>d’Enville</a:t>
            </a:r>
            <a:r>
              <a:rPr lang="en-US" sz="2800" dirty="0" smtClean="0"/>
              <a:t>?</a:t>
            </a:r>
            <a:endParaRPr lang="en-US" sz="2800" noProof="0" dirty="0" smtClean="0"/>
          </a:p>
          <a:p>
            <a:pPr marL="0" indent="0" eaLnBrk="1" hangingPunct="1">
              <a:buNone/>
            </a:pPr>
            <a:endParaRPr lang="en-US" noProof="0" dirty="0"/>
          </a:p>
        </p:txBody>
      </p:sp>
      <p:sp>
        <p:nvSpPr>
          <p:cNvPr id="1024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1DDABC-5006-4AB9-A1C0-85F89DFC6D59}" type="datetime1">
              <a:rPr lang="fr-FR" altLang="fr-FR" smtClean="0">
                <a:solidFill>
                  <a:schemeClr val="bg2"/>
                </a:solidFill>
              </a:rPr>
              <a:t>29/03/2025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024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94CFA7-8A97-4516-A126-4BC6AF6CC4B8}" type="slidenum">
              <a:rPr lang="fr-FR" altLang="fr-FR">
                <a:solidFill>
                  <a:schemeClr val="bg2"/>
                </a:solidFill>
              </a:rPr>
              <a:pPr eaLnBrk="1" hangingPunct="1"/>
              <a:t>7</a:t>
            </a:fld>
            <a:endParaRPr lang="fr-FR" altLang="fr-F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Abbé</a:t>
            </a:r>
            <a:r>
              <a:rPr lang="en-GB" dirty="0">
                <a:solidFill>
                  <a:schemeClr val="tx1"/>
                </a:solidFill>
              </a:rPr>
              <a:t> Colbert of </a:t>
            </a:r>
            <a:r>
              <a:rPr lang="en-GB" dirty="0" err="1" smtClean="0">
                <a:solidFill>
                  <a:schemeClr val="tx1"/>
                </a:solidFill>
              </a:rPr>
              <a:t>Castlehill’s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letter to Adam Smith dated 18 Sept. 1766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fr-FR" dirty="0" smtClean="0"/>
              <a:t>«</a:t>
            </a:r>
            <a:r>
              <a:rPr lang="fr-FR" dirty="0"/>
              <a:t> Et toi, Adam Smith, Philosophe de </a:t>
            </a:r>
            <a:r>
              <a:rPr lang="fr-FR" dirty="0" err="1"/>
              <a:t>Glascow</a:t>
            </a:r>
            <a:r>
              <a:rPr lang="fr-FR" dirty="0"/>
              <a:t>, </a:t>
            </a:r>
            <a:r>
              <a:rPr lang="fr-FR" dirty="0" err="1"/>
              <a:t>heros</a:t>
            </a:r>
            <a:r>
              <a:rPr lang="fr-FR" dirty="0"/>
              <a:t> et idole des </a:t>
            </a:r>
            <a:r>
              <a:rPr lang="fr-FR" dirty="0" err="1"/>
              <a:t>highbroad</a:t>
            </a:r>
            <a:r>
              <a:rPr lang="fr-FR" dirty="0"/>
              <a:t> Ladys, que fais-tu, mon cher ami? Comment gouvernes-tu </a:t>
            </a:r>
            <a:r>
              <a:rPr lang="fr-FR" b="1" dirty="0"/>
              <a:t>La Duchesse d'</a:t>
            </a:r>
            <a:r>
              <a:rPr lang="fr-FR" b="1" dirty="0" err="1"/>
              <a:t>Anville</a:t>
            </a:r>
            <a:r>
              <a:rPr lang="fr-FR" b="1" dirty="0"/>
              <a:t> </a:t>
            </a:r>
            <a:r>
              <a:rPr lang="fr-FR" dirty="0"/>
              <a:t>et </a:t>
            </a:r>
            <a:r>
              <a:rPr lang="fr-FR" dirty="0" err="1"/>
              <a:t>Mad</a:t>
            </a:r>
            <a:r>
              <a:rPr lang="fr-FR" dirty="0"/>
              <a:t>. de Boufflers </a:t>
            </a:r>
            <a:r>
              <a:rPr lang="mr-IN" dirty="0"/>
              <a:t>…</a:t>
            </a:r>
            <a:r>
              <a:rPr lang="en-US" dirty="0"/>
              <a:t>.</a:t>
            </a:r>
            <a:r>
              <a:rPr lang="fr-FR" dirty="0"/>
              <a:t>? »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63" y="1600200"/>
            <a:ext cx="3219873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4E45C-16F7-43B4-981B-F2A748D85745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1828-A0C9-40FE-9DD3-0C29E60A59F9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38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44C74FE-C384-2F3E-7154-73AD6217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69660"/>
          </a:xfrm>
        </p:spPr>
        <p:txBody>
          <a:bodyPr/>
          <a:lstStyle/>
          <a:p>
            <a:r>
              <a:rPr lang="en-GB" sz="3200" noProof="0" dirty="0">
                <a:solidFill>
                  <a:schemeClr val="tx1"/>
                </a:solidFill>
              </a:rPr>
              <a:t>The </a:t>
            </a:r>
            <a:r>
              <a:rPr lang="en-GB" sz="3200" noProof="0" dirty="0" smtClean="0">
                <a:solidFill>
                  <a:schemeClr val="tx1"/>
                </a:solidFill>
              </a:rPr>
              <a:t>duchesse </a:t>
            </a:r>
            <a:r>
              <a:rPr lang="en-GB" sz="3200" noProof="0" dirty="0" err="1">
                <a:solidFill>
                  <a:schemeClr val="tx1"/>
                </a:solidFill>
              </a:rPr>
              <a:t>d’Enville</a:t>
            </a:r>
            <a:r>
              <a:rPr lang="en-GB" sz="3200" noProof="0" dirty="0">
                <a:solidFill>
                  <a:schemeClr val="tx1"/>
                </a:solidFill>
              </a:rPr>
              <a:t>  </a:t>
            </a:r>
            <a:r>
              <a:rPr lang="en-GB" sz="3200" noProof="0" dirty="0" smtClean="0">
                <a:solidFill>
                  <a:schemeClr val="tx1"/>
                </a:solidFill>
              </a:rPr>
              <a:t/>
            </a:r>
            <a:br>
              <a:rPr lang="en-GB" sz="3200" noProof="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Marie </a:t>
            </a:r>
            <a:r>
              <a:rPr lang="en-GB" sz="3200" dirty="0">
                <a:solidFill>
                  <a:schemeClr val="tx1"/>
                </a:solidFill>
              </a:rPr>
              <a:t>Louise Nicole de La Rochefoucauld (1716-1797</a:t>
            </a:r>
            <a:r>
              <a:rPr lang="en-GB" sz="3200" dirty="0" smtClean="0">
                <a:solidFill>
                  <a:schemeClr val="tx1"/>
                </a:solidFill>
              </a:rPr>
              <a:t>)</a:t>
            </a:r>
            <a:endParaRPr lang="en-GB" sz="3200" noProof="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00F056D-DB49-A0BA-15A7-0FF9FA663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en-GB" sz="1200" noProof="0" dirty="0" smtClean="0"/>
          </a:p>
          <a:p>
            <a:r>
              <a:rPr lang="en-GB" sz="2400" noProof="0" dirty="0" smtClean="0"/>
              <a:t>A </a:t>
            </a:r>
            <a:r>
              <a:rPr lang="en-GB" sz="2400" noProof="0" dirty="0"/>
              <a:t>scion of François de La Rochefoucauld (1613 –1680) : </a:t>
            </a:r>
            <a:r>
              <a:rPr lang="en-GB" sz="2400" i="1" noProof="0" dirty="0"/>
              <a:t>Les </a:t>
            </a:r>
            <a:r>
              <a:rPr lang="en-GB" sz="2400" i="1" noProof="0" dirty="0" err="1"/>
              <a:t>Maximes</a:t>
            </a:r>
            <a:r>
              <a:rPr lang="en-GB" sz="2400" noProof="0" dirty="0"/>
              <a:t>, (1664-1678: 5 editions) (compared with Mandeville in the </a:t>
            </a:r>
            <a:r>
              <a:rPr lang="en-GB" sz="2400" i="1" noProof="0" dirty="0"/>
              <a:t>TMS</a:t>
            </a:r>
            <a:endParaRPr lang="en-GB" sz="2400" noProof="0" dirty="0"/>
          </a:p>
          <a:p>
            <a:pPr lvl="1"/>
            <a:r>
              <a:rPr lang="en-GB" sz="2200" noProof="0" dirty="0" smtClean="0"/>
              <a:t>Great-great granddaughter of the author of </a:t>
            </a:r>
            <a:r>
              <a:rPr lang="en-GB" sz="2200" i="1" noProof="0" dirty="0"/>
              <a:t>Les </a:t>
            </a:r>
            <a:r>
              <a:rPr lang="en-GB" sz="2200" i="1" noProof="0" dirty="0" err="1" smtClean="0"/>
              <a:t>maximes</a:t>
            </a:r>
            <a:endParaRPr lang="en-GB" sz="2200" noProof="0" dirty="0"/>
          </a:p>
          <a:p>
            <a:r>
              <a:rPr lang="en-GB" sz="2400" noProof="0" dirty="0"/>
              <a:t>She presented the Calas’ </a:t>
            </a:r>
            <a:r>
              <a:rPr lang="en-GB" sz="2400" noProof="0" dirty="0" smtClean="0"/>
              <a:t>affair to </a:t>
            </a:r>
            <a:r>
              <a:rPr lang="en-GB" sz="2400" noProof="0" dirty="0"/>
              <a:t>Voltaire and </a:t>
            </a:r>
            <a:r>
              <a:rPr lang="en-GB" sz="2400" noProof="0" dirty="0" smtClean="0"/>
              <a:t>played a role in the </a:t>
            </a:r>
            <a:r>
              <a:rPr lang="en-GB" sz="2400" noProof="0" dirty="0"/>
              <a:t>latter’s </a:t>
            </a:r>
            <a:r>
              <a:rPr lang="en-GB" sz="2400" noProof="0" dirty="0" err="1"/>
              <a:t>defense</a:t>
            </a:r>
            <a:r>
              <a:rPr lang="en-GB" sz="2400" noProof="0" dirty="0"/>
              <a:t> of the Calas family.</a:t>
            </a:r>
          </a:p>
          <a:p>
            <a:r>
              <a:rPr lang="en-GB" sz="2400" noProof="0" dirty="0"/>
              <a:t>An Enlightened aristocrat, widow at 30, she manages the family estates, holds a </a:t>
            </a:r>
            <a:r>
              <a:rPr lang="en-GB" sz="2400" i="1" noProof="0" dirty="0"/>
              <a:t>salon</a:t>
            </a:r>
            <a:r>
              <a:rPr lang="en-GB" sz="2400" noProof="0" dirty="0"/>
              <a:t> in Paris and receives the literati in Paris and </a:t>
            </a:r>
            <a:r>
              <a:rPr lang="en-GB" sz="2400" noProof="0" dirty="0" smtClean="0"/>
              <a:t>at her </a:t>
            </a:r>
            <a:r>
              <a:rPr lang="en-GB" sz="2400" noProof="0" dirty="0"/>
              <a:t>castle at </a:t>
            </a:r>
            <a:r>
              <a:rPr lang="en-GB" sz="2400" noProof="0" dirty="0" smtClean="0"/>
              <a:t>Château-</a:t>
            </a:r>
            <a:r>
              <a:rPr lang="en-GB" sz="2400" noProof="0" dirty="0" err="1" smtClean="0"/>
              <a:t>Guyon</a:t>
            </a:r>
            <a:r>
              <a:rPr lang="en-GB" sz="2400" noProof="0" dirty="0" smtClean="0"/>
              <a:t>.</a:t>
            </a:r>
          </a:p>
          <a:p>
            <a:pPr lvl="1"/>
            <a:r>
              <a:rPr lang="en-GB" sz="2200" dirty="0"/>
              <a:t>The management of her estates was praised by Arthur Young</a:t>
            </a:r>
            <a:r>
              <a:rPr lang="en-GB" sz="2200" dirty="0" smtClean="0"/>
              <a:t>.</a:t>
            </a:r>
            <a:endParaRPr lang="en-GB" sz="2200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10E8E88-5930-55C1-3B89-FE1B38C0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F99A1-65FB-4F2E-82B2-5773E7BFA27C}" type="datetime1">
              <a:rPr lang="fr-FR" altLang="fr-FR" smtClean="0"/>
              <a:t>28/03/2025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F819AB2-2D4D-9BC1-8649-76028553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F863-98AE-4DC0-A3A0-BDF9A52886DD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545930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Ppoint V2003 UT1 Cap">
  <a:themeElements>
    <a:clrScheme name="Modele A UT1 Capito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A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A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ele B UT1 Capitole">
  <a:themeElements>
    <a:clrScheme name="Modele B UT1 Capito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B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B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ele C UT1 Capitole">
  <a:themeElements>
    <a:clrScheme name="Modele C UT1 Capito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C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C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ele D UT1 Capitole">
  <a:themeElements>
    <a:clrScheme name="Modele D UT1 Capito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D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D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ModèleUT1C_léger</Template>
  <TotalTime>1538</TotalTime>
  <Words>1055</Words>
  <Application>Microsoft Macintosh PowerPoint</Application>
  <PresentationFormat>On-screen Show (4:3)</PresentationFormat>
  <Paragraphs>131</Paragraphs>
  <Slides>19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ＭＳ Ｐゴシック</vt:lpstr>
      <vt:lpstr>Times New Roman</vt:lpstr>
      <vt:lpstr>Wingdings</vt:lpstr>
      <vt:lpstr>Arial</vt:lpstr>
      <vt:lpstr>Modele Ppoint V2003 UT1 Cap</vt:lpstr>
      <vt:lpstr>Modele B UT1 Capitole</vt:lpstr>
      <vt:lpstr>Modele C UT1 Capitole</vt:lpstr>
      <vt:lpstr>Modele D UT1 Capitole</vt:lpstr>
      <vt:lpstr>  Adam Smith and Geneva:  Some Long-Lasting Encounters</vt:lpstr>
      <vt:lpstr>Prologue</vt:lpstr>
      <vt:lpstr>Motivation</vt:lpstr>
      <vt:lpstr>PowerPoint Presentation</vt:lpstr>
      <vt:lpstr>Geneva in 1765/66: Context, Contacts, and Consequences</vt:lpstr>
      <vt:lpstr>Some Previous Scholarship on  Adam Smith in Geneva</vt:lpstr>
      <vt:lpstr>Persistent Puzzles</vt:lpstr>
      <vt:lpstr>Abbé Colbert of Castlehill’s letter to Adam Smith dated 18 Sept. 1766</vt:lpstr>
      <vt:lpstr>The duchesse d’Enville   Marie Louise Nicole de La Rochefoucauld (1716-1797)</vt:lpstr>
      <vt:lpstr>The duchesse d’Enville  2 </vt:lpstr>
      <vt:lpstr> Two sister duchesses</vt:lpstr>
      <vt:lpstr> Correspondence of duchesse d’Enville</vt:lpstr>
      <vt:lpstr> A possible connection between the duchesse and Adam Smith: James Macdonald</vt:lpstr>
      <vt:lpstr>La Rochefoucaulds in the Correspondence of Adam Smith</vt:lpstr>
      <vt:lpstr>Philip, 2nd Earl Stanhope, (1714 –1786)</vt:lpstr>
      <vt:lpstr>Lady “Grisel” Stanhope’ Christmas Party 1765</vt:lpstr>
      <vt:lpstr>List of the guests</vt:lpstr>
      <vt:lpstr>Another Geneva connection: John Tuberville Needham (1713-1781)</vt:lpstr>
      <vt:lpstr>Yet another Geneva connection:  Charles Bonnet (1720-1793)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</dc:creator>
  <cp:lastModifiedBy>Erle Robinson</cp:lastModifiedBy>
  <cp:revision>25</cp:revision>
  <dcterms:created xsi:type="dcterms:W3CDTF">2017-09-04T16:41:01Z</dcterms:created>
  <dcterms:modified xsi:type="dcterms:W3CDTF">2025-03-29T04:37:10Z</dcterms:modified>
</cp:coreProperties>
</file>